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76" r:id="rId1"/>
  </p:sldMasterIdLst>
  <p:notesMasterIdLst>
    <p:notesMasterId r:id="rId24"/>
  </p:notesMasterIdLst>
  <p:handoutMasterIdLst>
    <p:handoutMasterId r:id="rId25"/>
  </p:handout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80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3" r:id="rId17"/>
    <p:sldId id="276" r:id="rId18"/>
    <p:sldId id="274" r:id="rId19"/>
    <p:sldId id="275" r:id="rId20"/>
    <p:sldId id="277" r:id="rId21"/>
    <p:sldId id="278" r:id="rId22"/>
    <p:sldId id="279" r:id="rId23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945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192">
          <p15:clr>
            <a:srgbClr val="A4A3A4"/>
          </p15:clr>
        </p15:guide>
        <p15:guide id="5" orient="horz" pos="1072">
          <p15:clr>
            <a:srgbClr val="A4A3A4"/>
          </p15:clr>
        </p15:guide>
        <p15:guide id="6" pos="3839">
          <p15:clr>
            <a:srgbClr val="A4A3A4"/>
          </p15:clr>
        </p15:guide>
        <p15:guide id="7" pos="704">
          <p15:clr>
            <a:srgbClr val="A4A3A4"/>
          </p15:clr>
        </p15:guide>
        <p15:guide id="8" pos="71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0F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DBED569-4797-4DF1-A0F4-6AAB3CD982D8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6182" autoAdjust="0"/>
  </p:normalViewPr>
  <p:slideViewPr>
    <p:cSldViewPr showGuides="1">
      <p:cViewPr varScale="1">
        <p:scale>
          <a:sx n="119" d="100"/>
          <a:sy n="119" d="100"/>
        </p:scale>
        <p:origin x="90" y="276"/>
      </p:cViewPr>
      <p:guideLst>
        <p:guide orient="horz" pos="2160"/>
        <p:guide orient="horz" pos="945"/>
        <p:guide orient="horz" pos="3888"/>
        <p:guide orient="horz" pos="192"/>
        <p:guide orient="horz" pos="1072"/>
        <p:guide pos="3839"/>
        <p:guide pos="704"/>
        <p:guide pos="7102"/>
      </p:guideLst>
    </p:cSldViewPr>
  </p:slideViewPr>
  <p:outlineViewPr>
    <p:cViewPr>
      <p:scale>
        <a:sx n="33" d="100"/>
        <a:sy n="33" d="100"/>
      </p:scale>
      <p:origin x="0" y="-2886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07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B62334E-6571-4BB6-B60C-05C9F35F2819}" type="datetime1">
              <a:rPr lang="pl-PL" smtClean="0">
                <a:solidFill>
                  <a:schemeClr val="tx2"/>
                </a:solidFill>
              </a:rPr>
              <a:t>25.06.2025</a:t>
            </a:fld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FD77566-CD65-4859-9FA1-43956DC85B8C}" type="slidenum">
              <a:rPr lang="pl-PL" smtClean="0">
                <a:solidFill>
                  <a:schemeClr val="tx2"/>
                </a:solidFill>
              </a:rPr>
              <a:t>‹#›</a:t>
            </a:fld>
            <a:endParaRPr lang="pl-PL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798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 rtl="0"/>
            <a:endParaRPr lang="pl-PL" noProof="0" dirty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5B8AF73-0311-4B3A-8E31-65FED0A6C9D5}" type="datetime1">
              <a:rPr lang="pl-PL" smtClean="0"/>
              <a:pPr/>
              <a:t>25.06.2025</a:t>
            </a:fld>
            <a:endParaRPr lang="pl-PL" dirty="0"/>
          </a:p>
        </p:txBody>
      </p:sp>
      <p:sp>
        <p:nvSpPr>
          <p:cNvPr id="4" name="Obraz slajdu — symbol zastępczy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l-PL" noProof="0" dirty="0"/>
          </a:p>
        </p:txBody>
      </p:sp>
      <p:sp>
        <p:nvSpPr>
          <p:cNvPr id="5" name="Notatki — symbol zastępcz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l-PL" noProof="0" dirty="0"/>
              <a:t>Kliknij, aby edytować style wzorców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 rtl="0"/>
            <a:endParaRPr lang="pl-PL" noProof="0" dirty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 rtl="0"/>
            <a:fld id="{B8796F01-7154-41E0-B48B-A6921757531A}" type="slidenum">
              <a:rPr lang="pl-PL" noProof="0" smtClean="0"/>
              <a:pPr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44077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l-PL" dirty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8796F01-7154-41E0-B48B-A6921757531A}" type="slidenum">
              <a:rPr lang="pl-PL" smtClean="0"/>
              <a:pPr/>
              <a:t>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07705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B8796F01-7154-41E0-B48B-A6921757531A}" type="slidenum">
              <a:rPr lang="pl-PL" smtClean="0"/>
              <a:pPr rtl="0"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549924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B8796F01-7154-41E0-B48B-A6921757531A}" type="slidenum">
              <a:rPr lang="pl-PL" smtClean="0"/>
              <a:pPr rtl="0"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815344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B8796F01-7154-41E0-B48B-A6921757531A}" type="slidenum">
              <a:rPr lang="pl-PL" smtClean="0"/>
              <a:pPr rtl="0"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640618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B8796F01-7154-41E0-B48B-A6921757531A}" type="slidenum">
              <a:rPr lang="pl-PL" smtClean="0"/>
              <a:pPr rtl="0"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680760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B8796F01-7154-41E0-B48B-A6921757531A}" type="slidenum">
              <a:rPr lang="pl-PL" smtClean="0"/>
              <a:pPr rtl="0"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520260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B8796F01-7154-41E0-B48B-A6921757531A}" type="slidenum">
              <a:rPr lang="pl-PL" smtClean="0"/>
              <a:pPr rtl="0"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917605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B8796F01-7154-41E0-B48B-A6921757531A}" type="slidenum">
              <a:rPr lang="pl-PL" smtClean="0"/>
              <a:pPr rtl="0"/>
              <a:t>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36981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B8796F01-7154-41E0-B48B-A6921757531A}" type="slidenum">
              <a:rPr lang="pl-PL" smtClean="0"/>
              <a:pPr rtl="0"/>
              <a:t>10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15647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034" y="685800"/>
            <a:ext cx="7998916" cy="2971801"/>
          </a:xfrm>
        </p:spPr>
        <p:txBody>
          <a:bodyPr anchor="b">
            <a:normAutofit/>
          </a:bodyPr>
          <a:lstStyle>
            <a:lvl1pPr algn="l">
              <a:defRPr sz="4799"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034" y="3843868"/>
            <a:ext cx="6399133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099">
                <a:solidFill>
                  <a:schemeClr val="bg2">
                    <a:lumMod val="75000"/>
                  </a:schemeClr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FE50543-7DEC-40B3-8457-0A772492875A}" type="datetime1">
              <a:rPr lang="pl-PL" noProof="0" smtClean="0"/>
              <a:t>25.06.2025</a:t>
            </a:fld>
            <a:endParaRPr lang="pl-PL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B37DED6-D4C7-42EE-AB49-D2E39E64FDE4}" type="slidenum">
              <a:rPr lang="pl-PL" noProof="0" smtClean="0"/>
              <a:pPr/>
              <a:t>‹#›</a:t>
            </a:fld>
            <a:endParaRPr lang="pl-PL" noProof="0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5869" y="8467"/>
            <a:ext cx="3809008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6580" y="91546"/>
            <a:ext cx="6079071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3941" y="228600"/>
            <a:ext cx="495171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3927" y="32279"/>
            <a:ext cx="4851725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3383" y="609602"/>
            <a:ext cx="4342268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413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621" y="533400"/>
            <a:ext cx="10815995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164" y="3843867"/>
            <a:ext cx="8302047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79356F1-A641-4719-8528-028AB63966D8}" type="datetime1">
              <a:rPr lang="pl-PL" noProof="0" smtClean="0"/>
              <a:t>25.06.2025</a:t>
            </a:fld>
            <a:endParaRPr lang="pl-PL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B37DED6-D4C7-42EE-AB49-D2E39E64FDE4}" type="slidenum">
              <a:rPr lang="pl-PL" noProof="0" smtClean="0"/>
              <a:pPr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185752484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035" y="685800"/>
            <a:ext cx="10055781" cy="2743200"/>
          </a:xfrm>
        </p:spPr>
        <p:txBody>
          <a:bodyPr anchor="ctr">
            <a:normAutofit/>
          </a:bodyPr>
          <a:lstStyle>
            <a:lvl1pPr algn="l">
              <a:defRPr sz="3199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034" y="4114800"/>
            <a:ext cx="8533765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99">
                <a:solidFill>
                  <a:schemeClr val="bg2">
                    <a:lumMod val="7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79356F1-A641-4719-8528-028AB63966D8}" type="datetime1">
              <a:rPr lang="pl-PL" noProof="0" smtClean="0"/>
              <a:t>25.06.2025</a:t>
            </a:fld>
            <a:endParaRPr lang="pl-PL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B37DED6-D4C7-42EE-AB49-D2E39E64FDE4}" type="slidenum">
              <a:rPr lang="pl-PL" noProof="0" smtClean="0"/>
              <a:pPr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41601992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114" y="685800"/>
            <a:ext cx="9141620" cy="2743200"/>
          </a:xfrm>
        </p:spPr>
        <p:txBody>
          <a:bodyPr anchor="ctr">
            <a:normAutofit/>
          </a:bodyPr>
          <a:lstStyle>
            <a:lvl1pPr algn="l">
              <a:defRPr sz="3199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5835" y="3429000"/>
            <a:ext cx="8532178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035" y="4301068"/>
            <a:ext cx="8532178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1999">
                <a:solidFill>
                  <a:schemeClr val="bg2">
                    <a:lumMod val="7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79356F1-A641-4719-8528-028AB63966D8}" type="datetime1">
              <a:rPr lang="pl-PL" noProof="0" smtClean="0"/>
              <a:t>25.06.2025</a:t>
            </a:fld>
            <a:endParaRPr lang="pl-PL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B37DED6-D4C7-42EE-AB49-D2E39E64FDE4}" type="slidenum">
              <a:rPr lang="pl-PL" noProof="0" smtClean="0"/>
              <a:pPr/>
              <a:t>‹#›</a:t>
            </a:fld>
            <a:endParaRPr lang="pl-PL" noProof="0" dirty="0"/>
          </a:p>
        </p:txBody>
      </p:sp>
      <p:sp>
        <p:nvSpPr>
          <p:cNvPr id="14" name="TextBox 13"/>
          <p:cNvSpPr txBox="1"/>
          <p:nvPr/>
        </p:nvSpPr>
        <p:spPr>
          <a:xfrm>
            <a:off x="531674" y="812222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2734" y="2768601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 algn="r"/>
            <a:r>
              <a:rPr lang="en-US" sz="7998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511404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034" y="3429000"/>
            <a:ext cx="8532178" cy="1697400"/>
          </a:xfrm>
        </p:spPr>
        <p:txBody>
          <a:bodyPr anchor="b">
            <a:normAutofit/>
          </a:bodyPr>
          <a:lstStyle>
            <a:lvl1pPr algn="l">
              <a:defRPr sz="3199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033" y="5132981"/>
            <a:ext cx="8533767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999">
                <a:solidFill>
                  <a:schemeClr val="bg2">
                    <a:lumMod val="7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79356F1-A641-4719-8528-028AB63966D8}" type="datetime1">
              <a:rPr lang="pl-PL" noProof="0" smtClean="0"/>
              <a:t>25.06.2025</a:t>
            </a:fld>
            <a:endParaRPr lang="pl-PL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B37DED6-D4C7-42EE-AB49-D2E39E64FDE4}" type="slidenum">
              <a:rPr lang="pl-PL" noProof="0" smtClean="0"/>
              <a:pPr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186600770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116" y="685800"/>
            <a:ext cx="9141619" cy="2743200"/>
          </a:xfrm>
        </p:spPr>
        <p:txBody>
          <a:bodyPr anchor="ctr">
            <a:normAutofit/>
          </a:bodyPr>
          <a:lstStyle>
            <a:lvl1pPr algn="l">
              <a:defRPr sz="3199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035" y="3928534"/>
            <a:ext cx="8532178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399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034" y="4978400"/>
            <a:ext cx="8532178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bg2">
                    <a:lumMod val="7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79356F1-A641-4719-8528-028AB63966D8}" type="datetime1">
              <a:rPr lang="pl-PL" noProof="0" smtClean="0"/>
              <a:t>25.06.2025</a:t>
            </a:fld>
            <a:endParaRPr lang="pl-PL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B37DED6-D4C7-42EE-AB49-D2E39E64FDE4}" type="slidenum">
              <a:rPr lang="pl-PL" noProof="0" smtClean="0"/>
              <a:pPr/>
              <a:t>‹#›</a:t>
            </a:fld>
            <a:endParaRPr lang="pl-PL" noProof="0" dirty="0"/>
          </a:p>
        </p:txBody>
      </p:sp>
      <p:sp>
        <p:nvSpPr>
          <p:cNvPr id="11" name="TextBox 10"/>
          <p:cNvSpPr txBox="1"/>
          <p:nvPr/>
        </p:nvSpPr>
        <p:spPr>
          <a:xfrm>
            <a:off x="531674" y="812222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2734" y="2768601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 algn="r"/>
            <a:r>
              <a:rPr lang="en-US" sz="7998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889555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035" y="685800"/>
            <a:ext cx="10055781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034" y="3928534"/>
            <a:ext cx="853217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399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034" y="4766733"/>
            <a:ext cx="8532178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bg2">
                    <a:lumMod val="7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79356F1-A641-4719-8528-028AB63966D8}" type="datetime1">
              <a:rPr lang="pl-PL" noProof="0" smtClean="0"/>
              <a:t>25.06.2025</a:t>
            </a:fld>
            <a:endParaRPr lang="pl-PL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B37DED6-D4C7-42EE-AB49-D2E39E64FDE4}" type="slidenum">
              <a:rPr lang="pl-PL" noProof="0" smtClean="0"/>
              <a:pPr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3278740673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9399CEB-2499-4652-8204-B3C945B29FF6}" type="datetime1">
              <a:rPr lang="pl-PL" noProof="0" smtClean="0"/>
              <a:t>25.06.2025</a:t>
            </a:fld>
            <a:endParaRPr lang="pl-PL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591C5AD9-787D-40FA-8A4D-16A055B9AF81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88920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2950" y="685800"/>
            <a:ext cx="2056864" cy="45720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621" y="685800"/>
            <a:ext cx="7821163" cy="5308600"/>
          </a:xfrm>
        </p:spPr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032F04A-4BD5-4EBC-85F8-D8388B09E3A3}" type="datetime1">
              <a:rPr lang="pl-PL" noProof="0" smtClean="0"/>
              <a:t>25.06.2025</a:t>
            </a:fld>
            <a:endParaRPr lang="pl-PL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591C5AD9-787D-40FA-8A4D-16A055B9AF81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3120949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2F469E7-8DCD-41B9-AE0D-E8FE348F338E}" type="datetime1">
              <a:rPr lang="pl-PL" noProof="0" smtClean="0"/>
              <a:t>25.06.2025</a:t>
            </a:fld>
            <a:endParaRPr lang="pl-PL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A60BA0E-20D0-4E7C-B286-26C960A6788F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225532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034" y="2006600"/>
            <a:ext cx="8532178" cy="2281600"/>
          </a:xfrm>
        </p:spPr>
        <p:txBody>
          <a:bodyPr anchor="b">
            <a:normAutofit/>
          </a:bodyPr>
          <a:lstStyle>
            <a:lvl1pPr algn="l">
              <a:defRPr sz="3599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035" y="4495800"/>
            <a:ext cx="8532178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bg2">
                    <a:lumMod val="7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99493EF-333D-400F-8B99-A9AAB8766FF9}" type="datetime1">
              <a:rPr lang="pl-PL" noProof="0" smtClean="0"/>
              <a:t>25.06.2025</a:t>
            </a:fld>
            <a:endParaRPr lang="pl-PL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B37DED6-D4C7-42EE-AB49-D2E39E64FDE4}" type="slidenum">
              <a:rPr lang="pl-PL" noProof="0" smtClean="0"/>
              <a:pPr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4031716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033" y="685801"/>
            <a:ext cx="4936369" cy="361526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6621" y="685801"/>
            <a:ext cx="4933194" cy="3615266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7D57BF8-8B26-47AA-802E-01189F12D01F}" type="datetime1">
              <a:rPr lang="pl-PL" noProof="0" smtClean="0"/>
              <a:t>25.06.2025</a:t>
            </a:fld>
            <a:endParaRPr lang="pl-PL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B37DED6-D4C7-42EE-AB49-D2E39E64FDE4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3731414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827" y="685800"/>
            <a:ext cx="4648576" cy="576262"/>
          </a:xfrm>
        </p:spPr>
        <p:txBody>
          <a:bodyPr anchor="b">
            <a:noAutofit/>
          </a:bodyPr>
          <a:lstStyle>
            <a:lvl1pPr marL="0" indent="0">
              <a:buNone/>
              <a:defRPr sz="2799" b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033" y="1270529"/>
            <a:ext cx="4936369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7483" y="685800"/>
            <a:ext cx="4663919" cy="576262"/>
          </a:xfrm>
        </p:spPr>
        <p:txBody>
          <a:bodyPr anchor="b">
            <a:noAutofit/>
          </a:bodyPr>
          <a:lstStyle>
            <a:lvl1pPr marL="0" indent="0">
              <a:buNone/>
              <a:defRPr sz="2799" b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5033" y="1262062"/>
            <a:ext cx="4927904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0FC7807-B63A-4FE1-BD35-2F0203F69B17}" type="datetime1">
              <a:rPr lang="pl-PL" noProof="0" smtClean="0"/>
              <a:t>25.06.2025</a:t>
            </a:fld>
            <a:endParaRPr lang="pl-PL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B37DED6-D4C7-42EE-AB49-D2E39E64FDE4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2486178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07409DF-64A0-48E9-B1D1-A47729FD8CE3}" type="datetime1">
              <a:rPr lang="pl-PL" noProof="0" smtClean="0"/>
              <a:t>25.06.2025</a:t>
            </a:fld>
            <a:endParaRPr lang="pl-PL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B37DED6-D4C7-42EE-AB49-D2E39E64FDE4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4149378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92BA190-4362-47BD-B2EB-33060A46DE8A}" type="datetime1">
              <a:rPr lang="pl-PL" noProof="0" smtClean="0"/>
              <a:t>25.06.2025</a:t>
            </a:fld>
            <a:endParaRPr lang="pl-PL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B37DED6-D4C7-42EE-AB49-D2E39E64FDE4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982486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3167" y="685800"/>
            <a:ext cx="3656648" cy="1371600"/>
          </a:xfrm>
        </p:spPr>
        <p:txBody>
          <a:bodyPr anchor="b">
            <a:normAutofit/>
          </a:bodyPr>
          <a:lstStyle>
            <a:lvl1pPr algn="l">
              <a:defRPr sz="2399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034" y="685800"/>
            <a:ext cx="5942053" cy="5308600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3167" y="2209800"/>
            <a:ext cx="3656648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E5CCEAF-47DA-4AAB-9B5F-F732F321F454}" type="datetime1">
              <a:rPr lang="pl-PL" noProof="0" smtClean="0"/>
              <a:t>25.06.2025</a:t>
            </a:fld>
            <a:endParaRPr lang="pl-PL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DFBB78A-01B4-41F2-96B0-677A4A282832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3541797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1582" y="1447800"/>
            <a:ext cx="6018232" cy="1143000"/>
          </a:xfrm>
        </p:spPr>
        <p:txBody>
          <a:bodyPr anchor="b">
            <a:normAutofit/>
          </a:bodyPr>
          <a:lstStyle>
            <a:lvl1pPr algn="l">
              <a:defRPr sz="2799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8754" y="914400"/>
            <a:ext cx="3280120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1582" y="2777067"/>
            <a:ext cx="6019820" cy="2048933"/>
          </a:xfrm>
        </p:spPr>
        <p:txBody>
          <a:bodyPr anchor="t">
            <a:normAutofit/>
          </a:bodyPr>
          <a:lstStyle>
            <a:lvl1pPr marL="0" indent="0">
              <a:buNone/>
              <a:defRPr sz="1799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BEF9BF-C3FC-4BA9-AE8D-F72BF058FB6A}" type="datetime1">
              <a:rPr lang="pl-PL" noProof="0" smtClean="0"/>
              <a:t>25.06.2025</a:t>
            </a:fld>
            <a:endParaRPr lang="pl-PL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DFBB78A-01B4-41F2-96B0-677A4A282832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242518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4572" y="2963334"/>
            <a:ext cx="2981081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034" y="4487333"/>
            <a:ext cx="8532178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034" y="685801"/>
            <a:ext cx="8532178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1833" y="6172201"/>
            <a:ext cx="159978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rtl="0"/>
            <a:fld id="{779356F1-A641-4719-8528-028AB63966D8}" type="datetime1">
              <a:rPr lang="pl-PL" noProof="0" smtClean="0"/>
              <a:t>25.06.2025</a:t>
            </a:fld>
            <a:endParaRPr lang="pl-PL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034" y="6172201"/>
            <a:ext cx="7541835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0502" y="5578476"/>
            <a:ext cx="1141948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199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rtl="0"/>
            <a:fld id="{EB37DED6-D4C7-42EE-AB49-D2E39E64FDE4}" type="slidenum">
              <a:rPr lang="pl-PL" noProof="0" smtClean="0"/>
              <a:pPr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40405480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457063" rtl="0" eaLnBrk="1" latinLnBrk="0" hangingPunct="1">
        <a:spcBef>
          <a:spcPct val="0"/>
        </a:spcBef>
        <a:buNone/>
        <a:defRPr sz="3599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664" indent="-285664" algn="l" defTabSz="457063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999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727" indent="-285664" algn="l" defTabSz="457063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799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199790" indent="-285664" algn="l" defTabSz="457063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2587" indent="-171399" algn="l" defTabSz="457063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1999650" indent="-171399" algn="l" defTabSz="457063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3846" indent="-228531" algn="l" defTabSz="457063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0908" indent="-228531" algn="l" defTabSz="457063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7971" indent="-228531" algn="l" defTabSz="457063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5034" indent="-228531" algn="l" defTabSz="457063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4034" y="404663"/>
            <a:ext cx="8938770" cy="5386537"/>
          </a:xfrm>
        </p:spPr>
        <p:txBody>
          <a:bodyPr rtlCol="0"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pl-PL" b="1" dirty="0">
                <a:solidFill>
                  <a:srgbClr val="002060"/>
                </a:solidFill>
                <a:latin typeface="Aptos" panose="020B0004020202020204" pitchFamily="34" charset="0"/>
              </a:rPr>
              <a:t>   Instrukcja Wyszukiwania</a:t>
            </a:r>
            <a:br>
              <a:rPr lang="pl-PL" sz="800" b="1" dirty="0">
                <a:solidFill>
                  <a:srgbClr val="002060"/>
                </a:solidFill>
                <a:latin typeface="Aptos" panose="020B0004020202020204" pitchFamily="34" charset="0"/>
              </a:rPr>
            </a:br>
            <a:br>
              <a:rPr lang="pl-PL" sz="800" b="1" dirty="0">
                <a:solidFill>
                  <a:srgbClr val="002060"/>
                </a:solidFill>
                <a:latin typeface="Aptos" panose="020B0004020202020204" pitchFamily="34" charset="0"/>
              </a:rPr>
            </a:br>
            <a:r>
              <a:rPr lang="pl-PL" b="1" dirty="0">
                <a:solidFill>
                  <a:srgbClr val="002060"/>
                </a:solidFill>
                <a:latin typeface="Aptos" panose="020B0004020202020204" pitchFamily="34" charset="0"/>
              </a:rPr>
              <a:t> w katalogu </a:t>
            </a:r>
            <a:r>
              <a:rPr lang="pl-PL" b="1" dirty="0" err="1">
                <a:solidFill>
                  <a:srgbClr val="002060"/>
                </a:solidFill>
                <a:latin typeface="Aptos" panose="020B0004020202020204" pitchFamily="34" charset="0"/>
              </a:rPr>
              <a:t>integro</a:t>
            </a:r>
            <a:br>
              <a:rPr lang="pl-PL" b="1" dirty="0">
                <a:solidFill>
                  <a:srgbClr val="002060"/>
                </a:solidFill>
                <a:latin typeface="Aptos" panose="020B0004020202020204" pitchFamily="34" charset="0"/>
              </a:rPr>
            </a:br>
            <a:br>
              <a:rPr lang="pl-PL" b="1" dirty="0">
                <a:solidFill>
                  <a:srgbClr val="002060"/>
                </a:solidFill>
                <a:latin typeface="Aptos" panose="020B0004020202020204" pitchFamily="34" charset="0"/>
              </a:rPr>
            </a:br>
            <a:r>
              <a:rPr lang="pl-PL" b="1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>
          <a:xfrm>
            <a:off x="684034" y="3843868"/>
            <a:ext cx="8722746" cy="1947333"/>
          </a:xfrm>
        </p:spPr>
        <p:txBody>
          <a:bodyPr rtlCol="0"/>
          <a:lstStyle/>
          <a:p>
            <a:pPr rtl="0"/>
            <a:br>
              <a:rPr lang="pl-PL" dirty="0"/>
            </a:br>
            <a:endParaRPr lang="pl-PL" dirty="0"/>
          </a:p>
          <a:p>
            <a:pPr rtl="0"/>
            <a:endParaRPr lang="pl-PL" dirty="0"/>
          </a:p>
          <a:p>
            <a:pPr algn="r" rtl="0"/>
            <a:r>
              <a:rPr lang="pl-PL" sz="900" b="1" dirty="0"/>
              <a:t> </a:t>
            </a:r>
          </a:p>
          <a:p>
            <a:pPr algn="r" rtl="0"/>
            <a:endParaRPr lang="pl-PL" sz="900" b="1" dirty="0"/>
          </a:p>
          <a:p>
            <a:pPr algn="r" rtl="0"/>
            <a:r>
              <a:rPr lang="pl-PL" sz="1050" b="1" dirty="0"/>
              <a:t>Oprac. E. </a:t>
            </a:r>
            <a:r>
              <a:rPr lang="pl-PL" sz="1050" b="1" dirty="0" err="1"/>
              <a:t>Przychodzeń</a:t>
            </a:r>
            <a:r>
              <a:rPr lang="pl-PL" sz="1050" b="1" dirty="0"/>
              <a:t>, </a:t>
            </a:r>
            <a:r>
              <a:rPr lang="pl-PL" sz="1050" b="1" dirty="0" err="1"/>
              <a:t>A.Piaszczyk</a:t>
            </a:r>
            <a:endParaRPr lang="pl-PL" sz="1050" b="1" dirty="0"/>
          </a:p>
        </p:txBody>
      </p:sp>
      <p:cxnSp>
        <p:nvCxnSpPr>
          <p:cNvPr id="4" name="Łącznik prosty 3">
            <a:extLst>
              <a:ext uri="{FF2B5EF4-FFF2-40B4-BE49-F238E27FC236}">
                <a16:creationId xmlns:a16="http://schemas.microsoft.com/office/drawing/2014/main" id="{7A2D3AC8-0CBE-D1DE-4A7E-8E6362786297}"/>
              </a:ext>
            </a:extLst>
          </p:cNvPr>
          <p:cNvCxnSpPr>
            <a:cxnSpLocks/>
          </p:cNvCxnSpPr>
          <p:nvPr/>
        </p:nvCxnSpPr>
        <p:spPr>
          <a:xfrm>
            <a:off x="117748" y="4365104"/>
            <a:ext cx="7348474" cy="0"/>
          </a:xfrm>
          <a:prstGeom prst="line">
            <a:avLst/>
          </a:prstGeom>
          <a:ln w="19050">
            <a:solidFill>
              <a:srgbClr val="C000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6">
            <a:extLst>
              <a:ext uri="{FF2B5EF4-FFF2-40B4-BE49-F238E27FC236}">
                <a16:creationId xmlns:a16="http://schemas.microsoft.com/office/drawing/2014/main" id="{59C4E2CA-7CB3-33A0-CCE5-F7B08E95A02D}"/>
              </a:ext>
            </a:extLst>
          </p:cNvPr>
          <p:cNvCxnSpPr>
            <a:cxnSpLocks/>
          </p:cNvCxnSpPr>
          <p:nvPr/>
        </p:nvCxnSpPr>
        <p:spPr>
          <a:xfrm flipV="1">
            <a:off x="300979" y="4509120"/>
            <a:ext cx="6408712" cy="8590"/>
          </a:xfrm>
          <a:prstGeom prst="line">
            <a:avLst/>
          </a:prstGeom>
          <a:ln w="19050">
            <a:solidFill>
              <a:srgbClr val="C000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16">
            <a:extLst>
              <a:ext uri="{FF2B5EF4-FFF2-40B4-BE49-F238E27FC236}">
                <a16:creationId xmlns:a16="http://schemas.microsoft.com/office/drawing/2014/main" id="{944C5B80-6A33-3E7E-FD92-D34FC790B1A2}"/>
              </a:ext>
            </a:extLst>
          </p:cNvPr>
          <p:cNvCxnSpPr>
            <a:cxnSpLocks/>
          </p:cNvCxnSpPr>
          <p:nvPr/>
        </p:nvCxnSpPr>
        <p:spPr>
          <a:xfrm>
            <a:off x="1237083" y="4653136"/>
            <a:ext cx="4536504" cy="0"/>
          </a:xfrm>
          <a:prstGeom prst="line">
            <a:avLst/>
          </a:prstGeom>
          <a:ln w="19050">
            <a:solidFill>
              <a:srgbClr val="C000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Łącznik prosty 22">
            <a:extLst>
              <a:ext uri="{FF2B5EF4-FFF2-40B4-BE49-F238E27FC236}">
                <a16:creationId xmlns:a16="http://schemas.microsoft.com/office/drawing/2014/main" id="{1EF482C7-483C-E179-2F89-492F4872926D}"/>
              </a:ext>
            </a:extLst>
          </p:cNvPr>
          <p:cNvCxnSpPr>
            <a:cxnSpLocks/>
          </p:cNvCxnSpPr>
          <p:nvPr/>
        </p:nvCxnSpPr>
        <p:spPr>
          <a:xfrm flipV="1">
            <a:off x="1907954" y="4788563"/>
            <a:ext cx="3322362" cy="28971"/>
          </a:xfrm>
          <a:prstGeom prst="line">
            <a:avLst/>
          </a:prstGeom>
          <a:ln w="19050">
            <a:solidFill>
              <a:srgbClr val="C000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988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684034" y="404665"/>
            <a:ext cx="8532178" cy="6192688"/>
          </a:xfrm>
        </p:spPr>
        <p:txBody>
          <a:bodyPr rtlCol="0">
            <a:normAutofit fontScale="77500" lnSpcReduction="20000"/>
          </a:bodyPr>
          <a:lstStyle/>
          <a:p>
            <a:pPr marL="0" indent="0" algn="ctr">
              <a:buNone/>
            </a:pPr>
            <a:r>
              <a:rPr lang="pl-PL" sz="2800" b="1" dirty="0">
                <a:solidFill>
                  <a:srgbClr val="C00000"/>
                </a:solidFill>
                <a:latin typeface="Aptos" panose="020B0004020202020204" pitchFamily="34" charset="0"/>
              </a:rPr>
              <a:t>Wyszukiwanie w INTEGRO – indeks – temat</a:t>
            </a:r>
          </a:p>
          <a:p>
            <a:endParaRPr lang="pl-PL" sz="2000" b="1" dirty="0">
              <a:solidFill>
                <a:srgbClr val="FF0000"/>
              </a:solidFill>
              <a:latin typeface="Aptos" panose="020B0004020202020204" pitchFamily="34" charset="0"/>
            </a:endParaRPr>
          </a:p>
          <a:p>
            <a:pPr marL="0" indent="0">
              <a:buNone/>
            </a:pPr>
            <a:r>
              <a:rPr lang="pl-PL" sz="1900" b="1" u="sng" dirty="0">
                <a:solidFill>
                  <a:srgbClr val="002060"/>
                </a:solidFill>
                <a:latin typeface="Aptos" panose="020B0004020202020204" pitchFamily="34" charset="0"/>
              </a:rPr>
              <a:t>Wskazówki:</a:t>
            </a:r>
          </a:p>
          <a:p>
            <a:pPr marL="0" indent="0">
              <a:buNone/>
            </a:pPr>
            <a:endParaRPr lang="pl-PL" sz="2000" dirty="0">
              <a:latin typeface="Aptos" panose="020B0004020202020204" pitchFamily="34" charset="0"/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pl-PL" sz="1700" dirty="0">
                <a:solidFill>
                  <a:srgbClr val="002060"/>
                </a:solidFill>
                <a:latin typeface="Aptos" panose="020B0004020202020204" pitchFamily="34" charset="0"/>
              </a:rPr>
              <a:t>Możemy wpływać na wyniki wyszukiwania stosując się do poniższych wskazówek: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pl-PL" sz="1700" dirty="0">
                <a:solidFill>
                  <a:srgbClr val="C00000"/>
                </a:solidFill>
                <a:latin typeface="Aptos" panose="020B0004020202020204" pitchFamily="34" charset="0"/>
              </a:rPr>
              <a:t> </a:t>
            </a:r>
            <a:r>
              <a:rPr lang="pl-PL" sz="1700" b="1" dirty="0">
                <a:solidFill>
                  <a:srgbClr val="C00000"/>
                </a:solidFill>
                <a:latin typeface="Aptos" panose="020B0004020202020204" pitchFamily="34" charset="0"/>
              </a:rPr>
              <a:t>Znaki cudzysłowu</a:t>
            </a:r>
            <a:r>
              <a:rPr lang="pl-PL" sz="1700" dirty="0">
                <a:solidFill>
                  <a:srgbClr val="002060"/>
                </a:solidFill>
                <a:latin typeface="Aptos" panose="020B0004020202020204" pitchFamily="34" charset="0"/>
              </a:rPr>
              <a:t>: Stosowanie znaków cudzysłowu wymusza wyszukanie dokładnej frazy, np. „prosta historia". 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pl-PL" sz="1700" b="1" dirty="0">
                <a:solidFill>
                  <a:srgbClr val="C00000"/>
                </a:solidFill>
                <a:latin typeface="Aptos" panose="020B0004020202020204" pitchFamily="34" charset="0"/>
              </a:rPr>
              <a:t>Wieloznaczniki</a:t>
            </a:r>
            <a:r>
              <a:rPr lang="pl-PL" sz="1700" dirty="0">
                <a:solidFill>
                  <a:srgbClr val="002060"/>
                </a:solidFill>
                <a:latin typeface="Aptos" panose="020B0004020202020204" pitchFamily="34" charset="0"/>
              </a:rPr>
              <a:t>: Stosowanie wieloznaczników pozwoli otrzymać wyniki tam, gdzie nie pamiętamy dokładnej frazy jaką chcemy wyszukać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pl-PL" sz="1700" dirty="0">
                <a:solidFill>
                  <a:srgbClr val="002060"/>
                </a:solidFill>
                <a:latin typeface="Aptos" panose="020B0004020202020204" pitchFamily="34" charset="0"/>
              </a:rPr>
              <a:t>● </a:t>
            </a:r>
            <a:r>
              <a:rPr lang="pl-PL" sz="1700" dirty="0" err="1">
                <a:solidFill>
                  <a:srgbClr val="002060"/>
                </a:solidFill>
                <a:latin typeface="Aptos" panose="020B0004020202020204" pitchFamily="34" charset="0"/>
              </a:rPr>
              <a:t>prost</a:t>
            </a:r>
            <a:r>
              <a:rPr lang="pl-PL" sz="1700" dirty="0">
                <a:solidFill>
                  <a:srgbClr val="002060"/>
                </a:solidFill>
                <a:latin typeface="Aptos" panose="020B0004020202020204" pitchFamily="34" charset="0"/>
              </a:rPr>
              <a:t>? zwróci nam wyniki zarówno dla słowa prosta jak i prosty, 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pl-PL" sz="1700" dirty="0">
                <a:solidFill>
                  <a:srgbClr val="002060"/>
                </a:solidFill>
                <a:latin typeface="Aptos" panose="020B0004020202020204" pitchFamily="34" charset="0"/>
              </a:rPr>
              <a:t>● </a:t>
            </a:r>
            <a:r>
              <a:rPr lang="pl-PL" sz="1700" dirty="0" err="1">
                <a:solidFill>
                  <a:srgbClr val="002060"/>
                </a:solidFill>
                <a:latin typeface="Aptos" panose="020B0004020202020204" pitchFamily="34" charset="0"/>
              </a:rPr>
              <a:t>anali</a:t>
            </a:r>
            <a:r>
              <a:rPr lang="pl-PL" sz="1700" dirty="0">
                <a:solidFill>
                  <a:srgbClr val="002060"/>
                </a:solidFill>
                <a:latin typeface="Aptos" panose="020B0004020202020204" pitchFamily="34" charset="0"/>
              </a:rPr>
              <a:t>* zwróci nam wyniki, np. analiza, analityczny, analizować. Powyższe wieloznaczniki można stosować na końcu lub w środku wyrazu. 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pl-PL" sz="1700" b="1" dirty="0">
                <a:solidFill>
                  <a:srgbClr val="002060"/>
                </a:solidFill>
                <a:latin typeface="Aptos" panose="020B0004020202020204" pitchFamily="34" charset="0"/>
              </a:rPr>
              <a:t>Operatory logiczne</a:t>
            </a:r>
            <a:r>
              <a:rPr lang="pl-PL" sz="1700" dirty="0">
                <a:solidFill>
                  <a:srgbClr val="002060"/>
                </a:solidFill>
                <a:latin typeface="Aptos" panose="020B0004020202020204" pitchFamily="34" charset="0"/>
              </a:rPr>
              <a:t>: 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pl-PL" sz="1700" dirty="0">
                <a:solidFill>
                  <a:srgbClr val="002060"/>
                </a:solidFill>
                <a:latin typeface="Aptos" panose="020B0004020202020204" pitchFamily="34" charset="0"/>
              </a:rPr>
              <a:t>● AND, np. prosta AND historia zwróci wyniki zawierające oba wyrazy, 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pl-PL" sz="1700" dirty="0">
                <a:solidFill>
                  <a:srgbClr val="002060"/>
                </a:solidFill>
                <a:latin typeface="Aptos" panose="020B0004020202020204" pitchFamily="34" charset="0"/>
              </a:rPr>
              <a:t>● OR, np. prosta OR historia zwróci wyniki zawierające przynajmniej jeden z wyrazów 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pl-PL" sz="1700" dirty="0">
                <a:solidFill>
                  <a:srgbClr val="002060"/>
                </a:solidFill>
                <a:latin typeface="Aptos" panose="020B0004020202020204" pitchFamily="34" charset="0"/>
              </a:rPr>
              <a:t>● NOT, np. prosta NOT historia zwróci wyniki zawierająca wyraz prosta ale nie zawierające wyrazu historia Możemy także zastosować operatory logiczne w bardziej skomplikowanych połączeniach, np. (prosta OR nauka) NOT chemia zwróci nam wyniki dla słów prosta lub nauka, ale nie zawierające słowa chemia. </a:t>
            </a:r>
          </a:p>
          <a:p>
            <a:pPr rtl="0"/>
            <a:endParaRPr lang="pl-PL" dirty="0"/>
          </a:p>
        </p:txBody>
      </p:sp>
      <p:cxnSp>
        <p:nvCxnSpPr>
          <p:cNvPr id="4" name="Łącznik prosty 3">
            <a:extLst>
              <a:ext uri="{FF2B5EF4-FFF2-40B4-BE49-F238E27FC236}">
                <a16:creationId xmlns:a16="http://schemas.microsoft.com/office/drawing/2014/main" id="{36534864-DD89-63C6-0915-32E6269EBD82}"/>
              </a:ext>
            </a:extLst>
          </p:cNvPr>
          <p:cNvCxnSpPr/>
          <p:nvPr/>
        </p:nvCxnSpPr>
        <p:spPr>
          <a:xfrm>
            <a:off x="1125860" y="836712"/>
            <a:ext cx="7992888" cy="0"/>
          </a:xfrm>
          <a:prstGeom prst="line">
            <a:avLst/>
          </a:prstGeom>
          <a:ln w="19050">
            <a:solidFill>
              <a:srgbClr val="00206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7249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034" y="-243408"/>
            <a:ext cx="8532178" cy="316835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l-PL" sz="2800" b="1" dirty="0">
                <a:solidFill>
                  <a:srgbClr val="C00000"/>
                </a:solidFill>
                <a:latin typeface="Aptos" panose="020B0004020202020204" pitchFamily="34" charset="0"/>
              </a:rPr>
              <a:t>Wyszukiwanie</a:t>
            </a:r>
            <a:r>
              <a:rPr lang="pl-PL" sz="2600" b="1" dirty="0">
                <a:solidFill>
                  <a:srgbClr val="C00000"/>
                </a:solidFill>
                <a:latin typeface="Aptos" panose="020B0004020202020204" pitchFamily="34" charset="0"/>
              </a:rPr>
              <a:t> w INTEGRO - fasety</a:t>
            </a:r>
          </a:p>
          <a:p>
            <a:pPr marL="0" indent="0">
              <a:lnSpc>
                <a:spcPct val="150000"/>
              </a:lnSpc>
              <a:buNone/>
            </a:pPr>
            <a:endParaRPr lang="pl-PL" sz="1600" b="1" dirty="0">
              <a:solidFill>
                <a:srgbClr val="C00000"/>
              </a:solidFill>
              <a:latin typeface="Aptos" panose="020B00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l-PL" sz="1600" b="1" dirty="0">
                <a:solidFill>
                  <a:srgbClr val="C00000"/>
                </a:solidFill>
                <a:latin typeface="Aptos" panose="020B0004020202020204" pitchFamily="34" charset="0"/>
              </a:rPr>
              <a:t>Fasety</a:t>
            </a:r>
            <a:r>
              <a:rPr lang="pl-PL" sz="1600" dirty="0">
                <a:solidFill>
                  <a:srgbClr val="002060"/>
                </a:solidFill>
                <a:latin typeface="Aptos" panose="020B0004020202020204" pitchFamily="34" charset="0"/>
              </a:rPr>
              <a:t> – opis funkcjonalności Menu rozwijane ukazujące się po lewej stronie wyników wyszukiwania nosi nazwę faset.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8148" y="2564904"/>
            <a:ext cx="2953162" cy="4058216"/>
          </a:xfrm>
          <a:prstGeom prst="rect">
            <a:avLst/>
          </a:prstGeom>
        </p:spPr>
      </p:pic>
      <p:cxnSp>
        <p:nvCxnSpPr>
          <p:cNvPr id="7" name="Łącznik prosty 6">
            <a:extLst>
              <a:ext uri="{FF2B5EF4-FFF2-40B4-BE49-F238E27FC236}">
                <a16:creationId xmlns:a16="http://schemas.microsoft.com/office/drawing/2014/main" id="{944C6543-3360-20DD-B14A-691F89B1AB28}"/>
              </a:ext>
            </a:extLst>
          </p:cNvPr>
          <p:cNvCxnSpPr/>
          <p:nvPr/>
        </p:nvCxnSpPr>
        <p:spPr>
          <a:xfrm>
            <a:off x="1413892" y="908720"/>
            <a:ext cx="7056784" cy="0"/>
          </a:xfrm>
          <a:prstGeom prst="line">
            <a:avLst/>
          </a:prstGeom>
          <a:ln w="19050">
            <a:solidFill>
              <a:srgbClr val="00206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3090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034" y="188640"/>
            <a:ext cx="8532178" cy="5112567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endParaRPr lang="pl-PL" sz="1400" dirty="0">
              <a:solidFill>
                <a:srgbClr val="C00000"/>
              </a:solidFill>
              <a:latin typeface="Aptos" panose="020B00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l-PL" sz="1400" b="1" dirty="0">
                <a:solidFill>
                  <a:srgbClr val="C00000"/>
                </a:solidFill>
                <a:latin typeface="Aptos" panose="020B0004020202020204" pitchFamily="34" charset="0"/>
              </a:rPr>
              <a:t>Fasety i filtry </a:t>
            </a:r>
            <a:r>
              <a:rPr lang="pl-PL" sz="1400" dirty="0">
                <a:solidFill>
                  <a:srgbClr val="002060"/>
                </a:solidFill>
                <a:latin typeface="Aptos" panose="020B0004020202020204" pitchFamily="34" charset="0"/>
              </a:rPr>
              <a:t>– opis funkcjonalności Fasety umożliwiają zawężenie (uszczegółowienie ) wyniku wyszukiwania do wybranych kryteriów, przez zaznaczenie odpowiednich wartości.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1400" dirty="0">
                <a:solidFill>
                  <a:srgbClr val="002060"/>
                </a:solidFill>
                <a:latin typeface="Aptos" panose="020B0004020202020204" pitchFamily="34" charset="0"/>
              </a:rPr>
              <a:t>● Przy każdej wartości w fasecie wyświetla się liczba wystąpień w wyniku.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1400" dirty="0">
                <a:solidFill>
                  <a:srgbClr val="002060"/>
                </a:solidFill>
                <a:latin typeface="Aptos" panose="020B0004020202020204" pitchFamily="34" charset="0"/>
              </a:rPr>
              <a:t>● Żeby zawęzić wyszukany wynik, należy zaznaczyć wartość/wartości w wybranej fasecie/fasetach. Następnie należy wybrać opcję Zastosuj/Zatwierdź. </a:t>
            </a:r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2613" y="4443596"/>
            <a:ext cx="3659513" cy="1507574"/>
          </a:xfrm>
          <a:prstGeom prst="rect">
            <a:avLst/>
          </a:prstGeom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9F09B475-C819-E246-780F-1A63FC4A8CF3}"/>
              </a:ext>
            </a:extLst>
          </p:cNvPr>
          <p:cNvSpPr txBox="1"/>
          <p:nvPr/>
        </p:nvSpPr>
        <p:spPr>
          <a:xfrm>
            <a:off x="1485900" y="548680"/>
            <a:ext cx="6104020" cy="5930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l-PL" sz="2400" b="1" dirty="0">
                <a:solidFill>
                  <a:srgbClr val="C00000"/>
                </a:solidFill>
                <a:latin typeface="Aptos" panose="020B0004020202020204" pitchFamily="34" charset="0"/>
              </a:rPr>
              <a:t>Wyszukiwanie w INTEGRO - fasety</a:t>
            </a:r>
          </a:p>
        </p:txBody>
      </p:sp>
      <p:cxnSp>
        <p:nvCxnSpPr>
          <p:cNvPr id="7" name="Łącznik prosty 6">
            <a:extLst>
              <a:ext uri="{FF2B5EF4-FFF2-40B4-BE49-F238E27FC236}">
                <a16:creationId xmlns:a16="http://schemas.microsoft.com/office/drawing/2014/main" id="{CC070C54-63A9-BD65-3AEF-B0A2326D7473}"/>
              </a:ext>
            </a:extLst>
          </p:cNvPr>
          <p:cNvCxnSpPr/>
          <p:nvPr/>
        </p:nvCxnSpPr>
        <p:spPr>
          <a:xfrm>
            <a:off x="1405562" y="1268760"/>
            <a:ext cx="6264696" cy="0"/>
          </a:xfrm>
          <a:prstGeom prst="line">
            <a:avLst/>
          </a:prstGeom>
          <a:ln w="19050">
            <a:solidFill>
              <a:srgbClr val="00206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7729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10036" y="3861048"/>
            <a:ext cx="6087325" cy="1124107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1269876" y="764704"/>
            <a:ext cx="979308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solidFill>
                  <a:srgbClr val="C00000"/>
                </a:solidFill>
                <a:latin typeface="Aptos" panose="020B0004020202020204" pitchFamily="34" charset="0"/>
              </a:rPr>
              <a:t>Wyszukiwanie w INTEGRO - fasety</a:t>
            </a:r>
          </a:p>
          <a:p>
            <a:pPr algn="ctr"/>
            <a:endParaRPr lang="pl-PL" dirty="0">
              <a:solidFill>
                <a:srgbClr val="002060"/>
              </a:solidFill>
              <a:latin typeface="Aptos" panose="020B0004020202020204" pitchFamily="34" charset="0"/>
            </a:endParaRPr>
          </a:p>
          <a:p>
            <a:endParaRPr lang="pl-PL" dirty="0">
              <a:solidFill>
                <a:srgbClr val="002060"/>
              </a:solidFill>
              <a:latin typeface="Aptos" panose="020B0004020202020204" pitchFamily="34" charset="0"/>
            </a:endParaRPr>
          </a:p>
          <a:p>
            <a:endParaRPr lang="pl-PL" dirty="0">
              <a:solidFill>
                <a:srgbClr val="002060"/>
              </a:solidFill>
              <a:latin typeface="Aptos" panose="020B0004020202020204" pitchFamily="34" charset="0"/>
            </a:endParaRPr>
          </a:p>
          <a:p>
            <a:endParaRPr lang="pl-PL" b="1" dirty="0">
              <a:solidFill>
                <a:srgbClr val="C00000"/>
              </a:solidFill>
              <a:latin typeface="Aptos" panose="020B0004020202020204" pitchFamily="34" charset="0"/>
            </a:endParaRPr>
          </a:p>
          <a:p>
            <a:r>
              <a:rPr lang="pl-PL" b="1" dirty="0">
                <a:solidFill>
                  <a:srgbClr val="C00000"/>
                </a:solidFill>
                <a:latin typeface="Aptos" panose="020B0004020202020204" pitchFamily="34" charset="0"/>
              </a:rPr>
              <a:t>Fasety i filtry </a:t>
            </a:r>
            <a:r>
              <a:rPr lang="pl-PL" dirty="0">
                <a:solidFill>
                  <a:srgbClr val="002060"/>
                </a:solidFill>
                <a:latin typeface="Aptos" panose="020B0004020202020204" pitchFamily="34" charset="0"/>
              </a:rPr>
              <a:t>– opis funkcjonalności Aktywne filtry można usunąć z listy nad wynikiem wyszukiwania, naciskając znak krzyżyka. Można też to zrobić w miejscu wybranej wartości fasety.</a:t>
            </a:r>
          </a:p>
        </p:txBody>
      </p:sp>
      <p:cxnSp>
        <p:nvCxnSpPr>
          <p:cNvPr id="3" name="Łącznik prosty 2">
            <a:extLst>
              <a:ext uri="{FF2B5EF4-FFF2-40B4-BE49-F238E27FC236}">
                <a16:creationId xmlns:a16="http://schemas.microsoft.com/office/drawing/2014/main" id="{E8577F94-D1E6-4733-4748-446412EEA63E}"/>
              </a:ext>
            </a:extLst>
          </p:cNvPr>
          <p:cNvCxnSpPr/>
          <p:nvPr/>
        </p:nvCxnSpPr>
        <p:spPr>
          <a:xfrm>
            <a:off x="2133972" y="1412776"/>
            <a:ext cx="8208912" cy="0"/>
          </a:xfrm>
          <a:prstGeom prst="line">
            <a:avLst/>
          </a:prstGeom>
          <a:ln w="19050">
            <a:solidFill>
              <a:srgbClr val="00206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0290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034" y="116633"/>
            <a:ext cx="8532178" cy="4184436"/>
          </a:xfrm>
        </p:spPr>
        <p:txBody>
          <a:bodyPr/>
          <a:lstStyle/>
          <a:p>
            <a:pPr marL="0" indent="0" algn="ctr">
              <a:buNone/>
            </a:pPr>
            <a:r>
              <a:rPr lang="pl-PL" sz="2400" b="1" dirty="0">
                <a:solidFill>
                  <a:srgbClr val="C00000"/>
                </a:solidFill>
                <a:latin typeface="Aptos" panose="020B0004020202020204" pitchFamily="34" charset="0"/>
              </a:rPr>
              <a:t>Wyszukiwanie w INTEGRO - fasety</a:t>
            </a:r>
          </a:p>
          <a:p>
            <a:pPr marL="0" indent="0">
              <a:buNone/>
            </a:pPr>
            <a:endParaRPr lang="pl-PL" b="1" dirty="0">
              <a:solidFill>
                <a:srgbClr val="002060"/>
              </a:solidFill>
              <a:latin typeface="Aptos" panose="020B0004020202020204" pitchFamily="34" charset="0"/>
            </a:endParaRPr>
          </a:p>
          <a:p>
            <a:pPr marL="0" indent="0" algn="ctr">
              <a:buNone/>
            </a:pPr>
            <a:r>
              <a:rPr lang="pl-PL" b="1" dirty="0">
                <a:solidFill>
                  <a:srgbClr val="002060"/>
                </a:solidFill>
                <a:latin typeface="Aptos" panose="020B0004020202020204" pitchFamily="34" charset="0"/>
              </a:rPr>
              <a:t>Przegląd faset występujących w katalogu INTEGRO </a:t>
            </a:r>
          </a:p>
          <a:p>
            <a:pPr marL="0" indent="0">
              <a:buNone/>
            </a:pPr>
            <a:endParaRPr lang="pl-PL" b="1" dirty="0">
              <a:solidFill>
                <a:srgbClr val="C00000"/>
              </a:solidFill>
              <a:latin typeface="Aptos" panose="020B0004020202020204" pitchFamily="34" charset="0"/>
            </a:endParaRPr>
          </a:p>
          <a:p>
            <a:pPr marL="0" indent="0">
              <a:buNone/>
            </a:pPr>
            <a:r>
              <a:rPr lang="pl-PL" sz="1800" b="1" dirty="0">
                <a:solidFill>
                  <a:srgbClr val="C00000"/>
                </a:solidFill>
                <a:latin typeface="Aptos" panose="020B0004020202020204" pitchFamily="34" charset="0"/>
              </a:rPr>
              <a:t>Typ dokumentu </a:t>
            </a:r>
            <a:r>
              <a:rPr lang="pl-PL" sz="1800" dirty="0">
                <a:solidFill>
                  <a:srgbClr val="002060"/>
                </a:solidFill>
                <a:latin typeface="Aptos" panose="020B0004020202020204" pitchFamily="34" charset="0"/>
              </a:rPr>
              <a:t>- faseta prezentuje typy dokumentów i liczbę pozycji odpowiadających kryteriom wyszukiwania. </a:t>
            </a:r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4989" y="4365104"/>
            <a:ext cx="2810267" cy="1543265"/>
          </a:xfrm>
          <a:prstGeom prst="rect">
            <a:avLst/>
          </a:prstGeom>
        </p:spPr>
      </p:pic>
      <p:cxnSp>
        <p:nvCxnSpPr>
          <p:cNvPr id="5" name="Łącznik prosty 4">
            <a:extLst>
              <a:ext uri="{FF2B5EF4-FFF2-40B4-BE49-F238E27FC236}">
                <a16:creationId xmlns:a16="http://schemas.microsoft.com/office/drawing/2014/main" id="{EDB2CE6E-B4DC-D363-D558-BCB5A340520A}"/>
              </a:ext>
            </a:extLst>
          </p:cNvPr>
          <p:cNvCxnSpPr>
            <a:cxnSpLocks/>
          </p:cNvCxnSpPr>
          <p:nvPr/>
        </p:nvCxnSpPr>
        <p:spPr>
          <a:xfrm>
            <a:off x="1701924" y="1340768"/>
            <a:ext cx="6696744" cy="0"/>
          </a:xfrm>
          <a:prstGeom prst="line">
            <a:avLst/>
          </a:prstGeom>
          <a:ln w="19050">
            <a:solidFill>
              <a:srgbClr val="00206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605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034" y="230115"/>
            <a:ext cx="8532178" cy="319888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b="1" dirty="0">
              <a:solidFill>
                <a:srgbClr val="002060"/>
              </a:solidFill>
              <a:latin typeface="Aptos" panose="020B0004020202020204" pitchFamily="34" charset="0"/>
            </a:endParaRPr>
          </a:p>
          <a:p>
            <a:pPr marL="0" indent="0" algn="ctr">
              <a:buNone/>
            </a:pPr>
            <a:r>
              <a:rPr lang="pl-PL" sz="2400" b="1" dirty="0">
                <a:solidFill>
                  <a:srgbClr val="C00000"/>
                </a:solidFill>
                <a:latin typeface="Aptos" panose="020B0004020202020204" pitchFamily="34" charset="0"/>
              </a:rPr>
              <a:t>Wyszukiwanie w INTEGRO - fasety</a:t>
            </a:r>
          </a:p>
          <a:p>
            <a:pPr marL="0" indent="0">
              <a:buNone/>
            </a:pPr>
            <a:endParaRPr lang="pl-PL" b="1" dirty="0">
              <a:solidFill>
                <a:srgbClr val="002060"/>
              </a:solidFill>
              <a:latin typeface="Aptos" panose="020B0004020202020204" pitchFamily="34" charset="0"/>
            </a:endParaRPr>
          </a:p>
          <a:p>
            <a:pPr marL="0" indent="0">
              <a:buNone/>
            </a:pPr>
            <a:r>
              <a:rPr lang="pl-PL" sz="1800" b="1" dirty="0">
                <a:solidFill>
                  <a:srgbClr val="C00000"/>
                </a:solidFill>
                <a:latin typeface="Aptos" panose="020B0004020202020204" pitchFamily="34" charset="0"/>
              </a:rPr>
              <a:t>Autor</a:t>
            </a:r>
            <a:r>
              <a:rPr lang="pl-PL" sz="1800" dirty="0">
                <a:solidFill>
                  <a:srgbClr val="002060"/>
                </a:solidFill>
                <a:latin typeface="Aptos" panose="020B0004020202020204" pitchFamily="34" charset="0"/>
              </a:rPr>
              <a:t> - faseta prezentująca nazwisko osoby odpowiedzialnej za treść poszukiwanego dokumentu, może nim być autor, redaktor, kompozytor, osoba opracowująca tekst itp.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0116" y="3573016"/>
            <a:ext cx="2819794" cy="2838846"/>
          </a:xfrm>
          <a:prstGeom prst="rect">
            <a:avLst/>
          </a:prstGeom>
        </p:spPr>
      </p:pic>
      <p:cxnSp>
        <p:nvCxnSpPr>
          <p:cNvPr id="5" name="Łącznik prosty 4">
            <a:extLst>
              <a:ext uri="{FF2B5EF4-FFF2-40B4-BE49-F238E27FC236}">
                <a16:creationId xmlns:a16="http://schemas.microsoft.com/office/drawing/2014/main" id="{023B4C09-1D07-3DF9-1AF8-DB62C9D02A83}"/>
              </a:ext>
            </a:extLst>
          </p:cNvPr>
          <p:cNvCxnSpPr/>
          <p:nvPr/>
        </p:nvCxnSpPr>
        <p:spPr>
          <a:xfrm>
            <a:off x="1269876" y="1700808"/>
            <a:ext cx="7344816" cy="0"/>
          </a:xfrm>
          <a:prstGeom prst="line">
            <a:avLst/>
          </a:prstGeom>
          <a:ln w="19050">
            <a:solidFill>
              <a:srgbClr val="00206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7495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034" y="332657"/>
            <a:ext cx="8532178" cy="3968412"/>
          </a:xfrm>
        </p:spPr>
        <p:txBody>
          <a:bodyPr/>
          <a:lstStyle/>
          <a:p>
            <a:pPr marL="0" indent="0" algn="ctr">
              <a:buNone/>
            </a:pPr>
            <a:r>
              <a:rPr lang="pl-PL" sz="2400" b="1" dirty="0">
                <a:solidFill>
                  <a:srgbClr val="C00000"/>
                </a:solidFill>
                <a:latin typeface="Aptos" panose="020B0004020202020204" pitchFamily="34" charset="0"/>
              </a:rPr>
              <a:t>Wyszukiwanie w INTEGRO - fasety</a:t>
            </a:r>
          </a:p>
          <a:p>
            <a:pPr marL="0" indent="0">
              <a:buNone/>
            </a:pPr>
            <a:endParaRPr lang="pl-PL" b="1" dirty="0">
              <a:solidFill>
                <a:srgbClr val="002060"/>
              </a:solidFill>
              <a:latin typeface="Aptos" panose="020B0004020202020204" pitchFamily="34" charset="0"/>
            </a:endParaRPr>
          </a:p>
          <a:p>
            <a:pPr marL="0" indent="0">
              <a:buNone/>
            </a:pPr>
            <a:r>
              <a:rPr lang="pl-PL" sz="1800" b="1" dirty="0">
                <a:solidFill>
                  <a:srgbClr val="C00000"/>
                </a:solidFill>
                <a:latin typeface="Aptos" panose="020B0004020202020204" pitchFamily="34" charset="0"/>
              </a:rPr>
              <a:t>Rok publikacji</a:t>
            </a:r>
            <a:r>
              <a:rPr lang="pl-PL" sz="1800" dirty="0">
                <a:solidFill>
                  <a:srgbClr val="C00000"/>
                </a:solidFill>
                <a:latin typeface="Aptos" panose="020B0004020202020204" pitchFamily="34" charset="0"/>
              </a:rPr>
              <a:t> </a:t>
            </a:r>
            <a:r>
              <a:rPr lang="pl-PL" sz="1800" dirty="0">
                <a:solidFill>
                  <a:srgbClr val="002060"/>
                </a:solidFill>
                <a:latin typeface="Aptos" panose="020B0004020202020204" pitchFamily="34" charset="0"/>
              </a:rPr>
              <a:t>- faseta podaje najstarszy i najnowszy rok wydania dokumentu odpowiadającego kryteriom wyszukiwania. Ruchomy suwak zawęża wynik. Zakres dat można również wpisać z klawiatury.</a:t>
            </a:r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0116" y="3861048"/>
            <a:ext cx="2905530" cy="2333951"/>
          </a:xfrm>
          <a:prstGeom prst="rect">
            <a:avLst/>
          </a:prstGeom>
        </p:spPr>
      </p:pic>
      <p:cxnSp>
        <p:nvCxnSpPr>
          <p:cNvPr id="5" name="Łącznik prosty 4">
            <a:extLst>
              <a:ext uri="{FF2B5EF4-FFF2-40B4-BE49-F238E27FC236}">
                <a16:creationId xmlns:a16="http://schemas.microsoft.com/office/drawing/2014/main" id="{9CA9DBF8-D0DA-03A1-1953-FE1C2A9843DF}"/>
              </a:ext>
            </a:extLst>
          </p:cNvPr>
          <p:cNvCxnSpPr/>
          <p:nvPr/>
        </p:nvCxnSpPr>
        <p:spPr>
          <a:xfrm>
            <a:off x="1773932" y="1700808"/>
            <a:ext cx="6552728" cy="0"/>
          </a:xfrm>
          <a:prstGeom prst="line">
            <a:avLst/>
          </a:prstGeom>
          <a:ln w="19050">
            <a:solidFill>
              <a:srgbClr val="00206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5499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sz="2400" b="1" dirty="0">
                <a:solidFill>
                  <a:srgbClr val="C00000"/>
                </a:solidFill>
                <a:latin typeface="Aptos" panose="020B0004020202020204" pitchFamily="34" charset="0"/>
              </a:rPr>
              <a:t>Wyszukiwanie w INTEGRO - fasety</a:t>
            </a:r>
          </a:p>
          <a:p>
            <a:pPr marL="0" indent="0">
              <a:buNone/>
            </a:pPr>
            <a:endParaRPr lang="pl-PL" b="1" dirty="0">
              <a:solidFill>
                <a:srgbClr val="002060"/>
              </a:solidFill>
              <a:latin typeface="Aptos" panose="020B0004020202020204" pitchFamily="34" charset="0"/>
            </a:endParaRPr>
          </a:p>
          <a:p>
            <a:pPr marL="0" indent="0">
              <a:buNone/>
            </a:pPr>
            <a:r>
              <a:rPr lang="pl-PL" sz="1800" b="1" dirty="0">
                <a:solidFill>
                  <a:srgbClr val="C00000"/>
                </a:solidFill>
                <a:latin typeface="Aptos" panose="020B0004020202020204" pitchFamily="34" charset="0"/>
              </a:rPr>
              <a:t>Forma dzieła </a:t>
            </a:r>
            <a:r>
              <a:rPr lang="pl-PL" sz="1800" dirty="0">
                <a:solidFill>
                  <a:srgbClr val="002060"/>
                </a:solidFill>
                <a:latin typeface="Aptos" panose="020B0004020202020204" pitchFamily="34" charset="0"/>
              </a:rPr>
              <a:t>- faseta prezentuje formę dzieła (książka), rodzaj (publikacja dydaktyczna) lub gatunek dokumentu (proza). </a:t>
            </a:r>
          </a:p>
          <a:p>
            <a:endParaRPr lang="pl-PL" dirty="0">
              <a:solidFill>
                <a:srgbClr val="002060"/>
              </a:solidFill>
              <a:latin typeface="Aptos" panose="020B0004020202020204" pitchFamily="34" charset="0"/>
            </a:endParaRPr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4172" y="3212976"/>
            <a:ext cx="2753109" cy="3296110"/>
          </a:xfrm>
          <a:prstGeom prst="rect">
            <a:avLst/>
          </a:prstGeom>
        </p:spPr>
      </p:pic>
      <p:cxnSp>
        <p:nvCxnSpPr>
          <p:cNvPr id="5" name="Łącznik prosty 4">
            <a:extLst>
              <a:ext uri="{FF2B5EF4-FFF2-40B4-BE49-F238E27FC236}">
                <a16:creationId xmlns:a16="http://schemas.microsoft.com/office/drawing/2014/main" id="{D1D088E5-C0A2-ABB3-F33B-56E8E620FD80}"/>
              </a:ext>
            </a:extLst>
          </p:cNvPr>
          <p:cNvCxnSpPr>
            <a:cxnSpLocks/>
          </p:cNvCxnSpPr>
          <p:nvPr/>
        </p:nvCxnSpPr>
        <p:spPr>
          <a:xfrm>
            <a:off x="1565747" y="1772816"/>
            <a:ext cx="6768752" cy="0"/>
          </a:xfrm>
          <a:prstGeom prst="line">
            <a:avLst/>
          </a:prstGeom>
          <a:ln w="19050">
            <a:solidFill>
              <a:srgbClr val="00206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752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034" y="332657"/>
            <a:ext cx="8532178" cy="3968412"/>
          </a:xfrm>
        </p:spPr>
        <p:txBody>
          <a:bodyPr/>
          <a:lstStyle/>
          <a:p>
            <a:pPr marL="0" indent="0" algn="ctr">
              <a:buNone/>
            </a:pPr>
            <a:r>
              <a:rPr lang="pl-PL" sz="2400" b="1" dirty="0">
                <a:solidFill>
                  <a:srgbClr val="C00000"/>
                </a:solidFill>
                <a:latin typeface="Aptos" panose="020B0004020202020204" pitchFamily="34" charset="0"/>
              </a:rPr>
              <a:t>Wyszukiwanie w INTEGRO - fasety</a:t>
            </a:r>
          </a:p>
          <a:p>
            <a:pPr marL="0" indent="0">
              <a:buNone/>
            </a:pPr>
            <a:endParaRPr lang="pl-PL" b="1" dirty="0">
              <a:solidFill>
                <a:srgbClr val="002060"/>
              </a:solidFill>
              <a:latin typeface="Aptos" panose="020B0004020202020204" pitchFamily="34" charset="0"/>
            </a:endParaRPr>
          </a:p>
          <a:p>
            <a:pPr marL="0" indent="0">
              <a:buNone/>
            </a:pPr>
            <a:endParaRPr lang="pl-PL" b="1" dirty="0">
              <a:solidFill>
                <a:srgbClr val="002060"/>
              </a:solidFill>
              <a:latin typeface="Aptos" panose="020B0004020202020204" pitchFamily="34" charset="0"/>
            </a:endParaRPr>
          </a:p>
          <a:p>
            <a:pPr marL="0" indent="0">
              <a:buNone/>
            </a:pPr>
            <a:r>
              <a:rPr lang="pl-PL" sz="1800" b="1" dirty="0">
                <a:solidFill>
                  <a:srgbClr val="C00000"/>
                </a:solidFill>
                <a:latin typeface="Aptos" panose="020B0004020202020204" pitchFamily="34" charset="0"/>
              </a:rPr>
              <a:t>Temat</a:t>
            </a:r>
            <a:r>
              <a:rPr lang="pl-PL" sz="1800" dirty="0">
                <a:solidFill>
                  <a:srgbClr val="002060"/>
                </a:solidFill>
                <a:latin typeface="Aptos" panose="020B0004020202020204" pitchFamily="34" charset="0"/>
              </a:rPr>
              <a:t> - faseta prezentuje hasła powiązane relacjami z kryterium wyszukiwania. Wybierając Pokaż więcej w nowym oknie otrzymasz pełną listę tematów na zadane pytanie : </a:t>
            </a:r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4688" y="3933056"/>
            <a:ext cx="2791215" cy="2362530"/>
          </a:xfrm>
          <a:prstGeom prst="rect">
            <a:avLst/>
          </a:prstGeom>
        </p:spPr>
      </p:pic>
      <p:cxnSp>
        <p:nvCxnSpPr>
          <p:cNvPr id="5" name="Łącznik prosty 4">
            <a:extLst>
              <a:ext uri="{FF2B5EF4-FFF2-40B4-BE49-F238E27FC236}">
                <a16:creationId xmlns:a16="http://schemas.microsoft.com/office/drawing/2014/main" id="{90DEA94C-E814-1980-7AE3-B3889EE1BF1A}"/>
              </a:ext>
            </a:extLst>
          </p:cNvPr>
          <p:cNvCxnSpPr/>
          <p:nvPr/>
        </p:nvCxnSpPr>
        <p:spPr>
          <a:xfrm>
            <a:off x="1773932" y="1484784"/>
            <a:ext cx="6552728" cy="0"/>
          </a:xfrm>
          <a:prstGeom prst="line">
            <a:avLst/>
          </a:prstGeom>
          <a:ln w="19050">
            <a:solidFill>
              <a:srgbClr val="00206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8394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sz="2400" b="1" dirty="0">
                <a:solidFill>
                  <a:srgbClr val="C00000"/>
                </a:solidFill>
                <a:latin typeface="Aptos" panose="020B0004020202020204" pitchFamily="34" charset="0"/>
              </a:rPr>
              <a:t>Wyszukiwanie w INTEGRO - fasety</a:t>
            </a:r>
          </a:p>
          <a:p>
            <a:pPr marL="0" indent="0">
              <a:buNone/>
            </a:pPr>
            <a:endParaRPr lang="pl-PL" b="1" dirty="0">
              <a:solidFill>
                <a:srgbClr val="002060"/>
              </a:solidFill>
              <a:latin typeface="Aptos" panose="020B0004020202020204" pitchFamily="34" charset="0"/>
            </a:endParaRPr>
          </a:p>
          <a:p>
            <a:pPr marL="0" indent="0">
              <a:buNone/>
            </a:pPr>
            <a:r>
              <a:rPr lang="pl-PL" sz="1800" b="1" dirty="0">
                <a:solidFill>
                  <a:srgbClr val="C00000"/>
                </a:solidFill>
                <a:latin typeface="Aptos" panose="020B0004020202020204" pitchFamily="34" charset="0"/>
              </a:rPr>
              <a:t>Dziedzina</a:t>
            </a:r>
            <a:r>
              <a:rPr lang="pl-PL" sz="1800" dirty="0">
                <a:solidFill>
                  <a:srgbClr val="C00000"/>
                </a:solidFill>
                <a:latin typeface="Aptos" panose="020B0004020202020204" pitchFamily="34" charset="0"/>
              </a:rPr>
              <a:t> </a:t>
            </a:r>
            <a:r>
              <a:rPr lang="pl-PL" sz="1800" dirty="0">
                <a:solidFill>
                  <a:srgbClr val="002060"/>
                </a:solidFill>
                <a:latin typeface="Aptos" panose="020B0004020202020204" pitchFamily="34" charset="0"/>
              </a:rPr>
              <a:t>- faseta prezentuje dziedziny nauki i sztuki oraz sfery aktywności człowieka przypisane treści dokumentu bibliotecznego.</a:t>
            </a:r>
          </a:p>
          <a:p>
            <a:endParaRPr lang="pl-PL" dirty="0">
              <a:latin typeface="Aptos" panose="020B0004020202020204" pitchFamily="34" charset="0"/>
            </a:endParaRPr>
          </a:p>
          <a:p>
            <a:endParaRPr lang="pl-PL" dirty="0"/>
          </a:p>
          <a:p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4172" y="3068960"/>
            <a:ext cx="2819794" cy="3477110"/>
          </a:xfrm>
          <a:prstGeom prst="rect">
            <a:avLst/>
          </a:prstGeom>
        </p:spPr>
      </p:pic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590185E4-FD9E-7FA9-77A6-FB2DFEC4A5D3}"/>
              </a:ext>
            </a:extLst>
          </p:cNvPr>
          <p:cNvCxnSpPr/>
          <p:nvPr/>
        </p:nvCxnSpPr>
        <p:spPr>
          <a:xfrm>
            <a:off x="1629916" y="1628800"/>
            <a:ext cx="6912768" cy="0"/>
          </a:xfrm>
          <a:prstGeom prst="line">
            <a:avLst/>
          </a:prstGeom>
          <a:ln w="19050">
            <a:solidFill>
              <a:srgbClr val="00206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7500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4012" y="3861048"/>
            <a:ext cx="5997142" cy="2468651"/>
          </a:xfrm>
          <a:prstGeom prst="rect">
            <a:avLst/>
          </a:prstGeom>
        </p:spPr>
      </p:pic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684034" y="685802"/>
            <a:ext cx="8532178" cy="3175246"/>
          </a:xfrm>
        </p:spPr>
        <p:txBody>
          <a:bodyPr rtlCol="0">
            <a:normAutofit fontScale="55000" lnSpcReduction="20000"/>
          </a:bodyPr>
          <a:lstStyle/>
          <a:p>
            <a:pPr marL="0" indent="0" algn="ctr">
              <a:buNone/>
            </a:pPr>
            <a:r>
              <a:rPr lang="pl-PL" sz="4400" b="1" dirty="0">
                <a:solidFill>
                  <a:srgbClr val="C00000"/>
                </a:solidFill>
                <a:latin typeface="Aptos" panose="020B0004020202020204" pitchFamily="34" charset="0"/>
              </a:rPr>
              <a:t>Wyszukiwanie w INTEGRO – wybór indeksu</a:t>
            </a:r>
          </a:p>
          <a:p>
            <a:pPr marL="0" indent="0" algn="ctr">
              <a:buNone/>
            </a:pPr>
            <a:endParaRPr lang="pl-PL" sz="2600" b="1" dirty="0">
              <a:solidFill>
                <a:srgbClr val="C00000"/>
              </a:solidFill>
              <a:latin typeface="Aptos" panose="020B0004020202020204" pitchFamily="34" charset="0"/>
            </a:endParaRPr>
          </a:p>
          <a:p>
            <a:pPr marL="0" indent="0" algn="ctr">
              <a:buNone/>
            </a:pPr>
            <a:r>
              <a:rPr lang="pl-PL" sz="2600" b="1" dirty="0">
                <a:solidFill>
                  <a:srgbClr val="002060"/>
                </a:solidFill>
                <a:latin typeface="Aptos" panose="020B0004020202020204" pitchFamily="34" charset="0"/>
              </a:rPr>
              <a:t>W katalogu INTEGRO mamy do wyboru następujące indeksy wyszukiwawcze :</a:t>
            </a:r>
          </a:p>
          <a:p>
            <a:pPr marL="0" indent="0" algn="ctr">
              <a:buNone/>
            </a:pPr>
            <a:endParaRPr lang="pl-PL" dirty="0">
              <a:solidFill>
                <a:srgbClr val="002060"/>
              </a:solidFill>
              <a:latin typeface="Aptos" panose="020B00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pl-PL" sz="2600" b="1" dirty="0">
                <a:solidFill>
                  <a:srgbClr val="C00000"/>
                </a:solidFill>
                <a:latin typeface="Aptos" panose="020B0004020202020204" pitchFamily="34" charset="0"/>
              </a:rPr>
              <a:t>Wszystkie pola ( indeks domyślny) </a:t>
            </a:r>
            <a:r>
              <a:rPr lang="pl-PL" sz="2600" dirty="0">
                <a:solidFill>
                  <a:srgbClr val="002060"/>
                </a:solidFill>
                <a:latin typeface="Aptos" panose="020B0004020202020204" pitchFamily="34" charset="0"/>
              </a:rPr>
              <a:t>– należy wpisać dowolny zestaw słów z całego opisu, np.: tytuł, autor, seria, rok wydania itd.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2600" b="1" dirty="0">
                <a:solidFill>
                  <a:srgbClr val="C00000"/>
                </a:solidFill>
                <a:latin typeface="Aptos" panose="020B0004020202020204" pitchFamily="34" charset="0"/>
              </a:rPr>
              <a:t>Autor</a:t>
            </a:r>
            <a:r>
              <a:rPr lang="pl-PL" sz="2600" dirty="0">
                <a:solidFill>
                  <a:srgbClr val="002060"/>
                </a:solidFill>
                <a:latin typeface="Aptos" panose="020B0004020202020204" pitchFamily="34" charset="0"/>
              </a:rPr>
              <a:t> – należy wpisać nazwisko osoby odpowiedzialnej za treść poszukiwanego dokumentu, np.: autor, redaktor, kompozytor, osoba opracowująca tekst, itp.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2600" dirty="0">
                <a:solidFill>
                  <a:srgbClr val="C00000"/>
                </a:solidFill>
                <a:latin typeface="Aptos" panose="020B0004020202020204" pitchFamily="34" charset="0"/>
              </a:rPr>
              <a:t> </a:t>
            </a:r>
            <a:r>
              <a:rPr lang="pl-PL" sz="2600" b="1" dirty="0">
                <a:solidFill>
                  <a:srgbClr val="C00000"/>
                </a:solidFill>
                <a:latin typeface="Aptos" panose="020B0004020202020204" pitchFamily="34" charset="0"/>
              </a:rPr>
              <a:t>Tytuł </a:t>
            </a:r>
            <a:r>
              <a:rPr lang="pl-PL" sz="2600" dirty="0">
                <a:solidFill>
                  <a:srgbClr val="002060"/>
                </a:solidFill>
                <a:latin typeface="Aptos" panose="020B0004020202020204" pitchFamily="34" charset="0"/>
              </a:rPr>
              <a:t>– należy wpisać tytuł poszukiwanego dokumentu „” 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2600" b="1" dirty="0">
                <a:solidFill>
                  <a:srgbClr val="C00000"/>
                </a:solidFill>
                <a:latin typeface="Aptos" panose="020B0004020202020204" pitchFamily="34" charset="0"/>
              </a:rPr>
              <a:t>Temat</a:t>
            </a:r>
            <a:r>
              <a:rPr lang="pl-PL" sz="2600" dirty="0">
                <a:solidFill>
                  <a:srgbClr val="002060"/>
                </a:solidFill>
                <a:latin typeface="Aptos" panose="020B0004020202020204" pitchFamily="34" charset="0"/>
              </a:rPr>
              <a:t> – należy wpisać nazwę dziedziny, zagadnienia, tematu, nazwy geograficznej itp. </a:t>
            </a:r>
          </a:p>
          <a:p>
            <a:pPr marL="0" indent="0">
              <a:buNone/>
            </a:pPr>
            <a:endParaRPr lang="pl-PL" sz="2600" dirty="0"/>
          </a:p>
          <a:p>
            <a:pPr marL="0" indent="0" algn="ctr">
              <a:buNone/>
            </a:pPr>
            <a:endParaRPr lang="pl-PL" dirty="0"/>
          </a:p>
        </p:txBody>
      </p:sp>
      <p:cxnSp>
        <p:nvCxnSpPr>
          <p:cNvPr id="5" name="Łącznik prosty 4">
            <a:extLst>
              <a:ext uri="{FF2B5EF4-FFF2-40B4-BE49-F238E27FC236}">
                <a16:creationId xmlns:a16="http://schemas.microsoft.com/office/drawing/2014/main" id="{8E33AB22-5B1B-C949-EF36-9CA2A3D1023D}"/>
              </a:ext>
            </a:extLst>
          </p:cNvPr>
          <p:cNvCxnSpPr/>
          <p:nvPr/>
        </p:nvCxnSpPr>
        <p:spPr>
          <a:xfrm>
            <a:off x="909836" y="1052736"/>
            <a:ext cx="8424936" cy="0"/>
          </a:xfrm>
          <a:prstGeom prst="line">
            <a:avLst/>
          </a:prstGeom>
          <a:ln w="19050">
            <a:solidFill>
              <a:srgbClr val="00206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2892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034" y="685801"/>
            <a:ext cx="8532178" cy="2095127"/>
          </a:xfrm>
        </p:spPr>
        <p:txBody>
          <a:bodyPr/>
          <a:lstStyle/>
          <a:p>
            <a:pPr marL="0" indent="0" algn="ctr">
              <a:buNone/>
            </a:pPr>
            <a:r>
              <a:rPr lang="pl-PL" sz="2400" b="1" dirty="0">
                <a:solidFill>
                  <a:srgbClr val="C00000"/>
                </a:solidFill>
                <a:latin typeface="Aptos" panose="020B0004020202020204" pitchFamily="34" charset="0"/>
              </a:rPr>
              <a:t>Wyszukiwanie w INTEGRO - fasety</a:t>
            </a:r>
          </a:p>
          <a:p>
            <a:pPr marL="0" indent="0">
              <a:buNone/>
            </a:pPr>
            <a:endParaRPr lang="pl-PL" b="1" dirty="0">
              <a:solidFill>
                <a:srgbClr val="002060"/>
              </a:solidFill>
              <a:latin typeface="Aptos" panose="020B0004020202020204" pitchFamily="34" charset="0"/>
            </a:endParaRPr>
          </a:p>
          <a:p>
            <a:pPr marL="0" indent="0">
              <a:buNone/>
            </a:pPr>
            <a:r>
              <a:rPr lang="pl-PL" sz="1800" b="1" dirty="0">
                <a:solidFill>
                  <a:srgbClr val="C00000"/>
                </a:solidFill>
                <a:latin typeface="Aptos" panose="020B0004020202020204" pitchFamily="34" charset="0"/>
              </a:rPr>
              <a:t>Odbiorca</a:t>
            </a:r>
            <a:r>
              <a:rPr lang="pl-PL" sz="1800" dirty="0">
                <a:solidFill>
                  <a:srgbClr val="002060"/>
                </a:solidFill>
                <a:latin typeface="Aptos" panose="020B0004020202020204" pitchFamily="34" charset="0"/>
              </a:rPr>
              <a:t> - faseta prezentuje przeznaczenie czytelnicze dokumentu wskazane przez autora lub wydawcę.</a:t>
            </a:r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1173" y="2708920"/>
            <a:ext cx="2857899" cy="3905795"/>
          </a:xfrm>
          <a:prstGeom prst="rect">
            <a:avLst/>
          </a:prstGeom>
        </p:spPr>
      </p:pic>
      <p:cxnSp>
        <p:nvCxnSpPr>
          <p:cNvPr id="5" name="Łącznik prosty 4">
            <a:extLst>
              <a:ext uri="{FF2B5EF4-FFF2-40B4-BE49-F238E27FC236}">
                <a16:creationId xmlns:a16="http://schemas.microsoft.com/office/drawing/2014/main" id="{C1E197BD-015A-12B2-D469-7D279293FD25}"/>
              </a:ext>
            </a:extLst>
          </p:cNvPr>
          <p:cNvCxnSpPr/>
          <p:nvPr/>
        </p:nvCxnSpPr>
        <p:spPr>
          <a:xfrm>
            <a:off x="1701924" y="1268760"/>
            <a:ext cx="6840760" cy="0"/>
          </a:xfrm>
          <a:prstGeom prst="line">
            <a:avLst/>
          </a:prstGeom>
          <a:ln w="19050">
            <a:solidFill>
              <a:srgbClr val="00206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9325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034" y="685801"/>
            <a:ext cx="8532178" cy="223914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sz="2400" b="1" dirty="0">
              <a:solidFill>
                <a:srgbClr val="C00000"/>
              </a:solidFill>
              <a:latin typeface="Aptos" panose="020B0004020202020204" pitchFamily="34" charset="0"/>
            </a:endParaRPr>
          </a:p>
          <a:p>
            <a:pPr marL="0" indent="0" algn="ctr">
              <a:buNone/>
            </a:pPr>
            <a:r>
              <a:rPr lang="pl-PL" sz="2400" b="1" dirty="0">
                <a:solidFill>
                  <a:srgbClr val="C00000"/>
                </a:solidFill>
                <a:latin typeface="Aptos" panose="020B0004020202020204" pitchFamily="34" charset="0"/>
              </a:rPr>
              <a:t>Wyszukiwanie w INTEGRO - fasety</a:t>
            </a:r>
          </a:p>
          <a:p>
            <a:pPr marL="0" indent="0">
              <a:buNone/>
            </a:pPr>
            <a:endParaRPr lang="pl-PL" b="1" dirty="0">
              <a:solidFill>
                <a:srgbClr val="002060"/>
              </a:solidFill>
              <a:latin typeface="Aptos" panose="020B000402020202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pl-PL" sz="1800" b="1" dirty="0">
                <a:solidFill>
                  <a:srgbClr val="C00000"/>
                </a:solidFill>
                <a:latin typeface="Aptos" panose="020B0004020202020204" pitchFamily="34" charset="0"/>
              </a:rPr>
              <a:t>Charakterystyka autora </a:t>
            </a:r>
            <a:r>
              <a:rPr lang="pl-PL" sz="1800" dirty="0">
                <a:solidFill>
                  <a:srgbClr val="002060"/>
                </a:solidFill>
                <a:latin typeface="Aptos" panose="020B0004020202020204" pitchFamily="34" charset="0"/>
              </a:rPr>
              <a:t>- faseta wyraża przynależność autora dzieła do określonego kręgu kulturowego.</a:t>
            </a:r>
          </a:p>
          <a:p>
            <a:endParaRPr lang="pl-PL" dirty="0">
              <a:latin typeface="Aptos" panose="020B0004020202020204" pitchFamily="34" charset="0"/>
            </a:endParaRPr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3568" y="2636912"/>
            <a:ext cx="2753109" cy="4058216"/>
          </a:xfrm>
          <a:prstGeom prst="rect">
            <a:avLst/>
          </a:prstGeom>
        </p:spPr>
      </p:pic>
      <p:cxnSp>
        <p:nvCxnSpPr>
          <p:cNvPr id="5" name="Łącznik prosty 4">
            <a:extLst>
              <a:ext uri="{FF2B5EF4-FFF2-40B4-BE49-F238E27FC236}">
                <a16:creationId xmlns:a16="http://schemas.microsoft.com/office/drawing/2014/main" id="{D2CC571A-B906-1585-9BBF-90F3CA4CA289}"/>
              </a:ext>
            </a:extLst>
          </p:cNvPr>
          <p:cNvCxnSpPr/>
          <p:nvPr/>
        </p:nvCxnSpPr>
        <p:spPr>
          <a:xfrm>
            <a:off x="1773932" y="1340768"/>
            <a:ext cx="6696744" cy="0"/>
          </a:xfrm>
          <a:prstGeom prst="line">
            <a:avLst/>
          </a:prstGeom>
          <a:ln w="19050">
            <a:solidFill>
              <a:srgbClr val="00206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9249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sz="2400" b="1" dirty="0">
                <a:solidFill>
                  <a:srgbClr val="C00000"/>
                </a:solidFill>
                <a:latin typeface="Aptos" panose="020B0004020202020204" pitchFamily="34" charset="0"/>
              </a:rPr>
              <a:t>Wyszukiwanie w INTEGRO - fasety</a:t>
            </a:r>
          </a:p>
          <a:p>
            <a:pPr marL="0" indent="0">
              <a:buNone/>
            </a:pPr>
            <a:endParaRPr lang="pl-PL" b="1" dirty="0">
              <a:solidFill>
                <a:srgbClr val="002060"/>
              </a:solidFill>
              <a:latin typeface="Aptos" panose="020B0004020202020204" pitchFamily="34" charset="0"/>
            </a:endParaRPr>
          </a:p>
          <a:p>
            <a:pPr marL="0" indent="0">
              <a:buNone/>
            </a:pPr>
            <a:endParaRPr lang="pl-PL" b="1" dirty="0">
              <a:solidFill>
                <a:srgbClr val="002060"/>
              </a:solidFill>
              <a:latin typeface="Aptos" panose="020B0004020202020204" pitchFamily="34" charset="0"/>
            </a:endParaRPr>
          </a:p>
          <a:p>
            <a:pPr marL="0" indent="0">
              <a:buNone/>
            </a:pPr>
            <a:r>
              <a:rPr lang="pl-PL" sz="1800" b="1" dirty="0">
                <a:solidFill>
                  <a:srgbClr val="C00000"/>
                </a:solidFill>
                <a:latin typeface="Aptos" panose="020B0004020202020204" pitchFamily="34" charset="0"/>
              </a:rPr>
              <a:t>Język</a:t>
            </a:r>
            <a:r>
              <a:rPr lang="pl-PL" sz="1800" dirty="0">
                <a:solidFill>
                  <a:srgbClr val="002060"/>
                </a:solidFill>
                <a:latin typeface="Aptos" panose="020B0004020202020204" pitchFamily="34" charset="0"/>
              </a:rPr>
              <a:t> - faseta prezentująca języki dokumentów.</a:t>
            </a:r>
          </a:p>
          <a:p>
            <a:endParaRPr lang="pl-PL" dirty="0">
              <a:solidFill>
                <a:srgbClr val="002060"/>
              </a:solidFill>
              <a:latin typeface="Aptos" panose="020B0004020202020204" pitchFamily="34" charset="0"/>
            </a:endParaRPr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8108" y="3861048"/>
            <a:ext cx="2886478" cy="1857634"/>
          </a:xfrm>
          <a:prstGeom prst="rect">
            <a:avLst/>
          </a:prstGeom>
        </p:spPr>
      </p:pic>
      <p:cxnSp>
        <p:nvCxnSpPr>
          <p:cNvPr id="5" name="Łącznik prosty 4">
            <a:extLst>
              <a:ext uri="{FF2B5EF4-FFF2-40B4-BE49-F238E27FC236}">
                <a16:creationId xmlns:a16="http://schemas.microsoft.com/office/drawing/2014/main" id="{1A21E780-FEA7-A1B2-B167-845E580917A0}"/>
              </a:ext>
            </a:extLst>
          </p:cNvPr>
          <p:cNvCxnSpPr>
            <a:cxnSpLocks/>
          </p:cNvCxnSpPr>
          <p:nvPr/>
        </p:nvCxnSpPr>
        <p:spPr>
          <a:xfrm>
            <a:off x="1629916" y="1772816"/>
            <a:ext cx="7200800" cy="0"/>
          </a:xfrm>
          <a:prstGeom prst="line">
            <a:avLst/>
          </a:prstGeom>
          <a:ln w="19050">
            <a:solidFill>
              <a:srgbClr val="00206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1932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684034" y="685800"/>
            <a:ext cx="8532178" cy="3103237"/>
          </a:xfrm>
        </p:spPr>
        <p:txBody>
          <a:bodyPr rtlCol="0">
            <a:normAutofit lnSpcReduction="10000"/>
          </a:bodyPr>
          <a:lstStyle/>
          <a:p>
            <a:pPr marL="0" indent="0" algn="ctr">
              <a:buNone/>
            </a:pPr>
            <a:r>
              <a:rPr lang="pl-PL" sz="2600" b="1" dirty="0">
                <a:solidFill>
                  <a:srgbClr val="C00000"/>
                </a:solidFill>
                <a:latin typeface="Aptos" panose="020B0004020202020204" pitchFamily="34" charset="0"/>
              </a:rPr>
              <a:t>Wyszukiwanie w INTEGRO – indeks - Wszystkie pola </a:t>
            </a:r>
          </a:p>
          <a:p>
            <a:pPr marL="0" indent="0">
              <a:buNone/>
            </a:pPr>
            <a:endParaRPr lang="pl-PL" sz="2600" dirty="0">
              <a:solidFill>
                <a:srgbClr val="002060"/>
              </a:solidFill>
              <a:latin typeface="Aptos" panose="020B00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pl-PL" sz="1500" b="1" dirty="0">
              <a:solidFill>
                <a:srgbClr val="C00000"/>
              </a:solidFill>
              <a:latin typeface="Aptos" panose="020B00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pl-PL" sz="1500" b="1" dirty="0">
                <a:solidFill>
                  <a:srgbClr val="C00000"/>
                </a:solidFill>
                <a:latin typeface="Aptos" panose="020B0004020202020204" pitchFamily="34" charset="0"/>
              </a:rPr>
              <a:t>Wszystkie pola </a:t>
            </a:r>
            <a:r>
              <a:rPr lang="pl-PL" sz="1500" dirty="0">
                <a:solidFill>
                  <a:srgbClr val="002060"/>
                </a:solidFill>
                <a:latin typeface="Aptos" panose="020B0004020202020204" pitchFamily="34" charset="0"/>
              </a:rPr>
              <a:t>- indeks o najszerszym zakresie wyszukiwania. Będzie szukał wpisanego wyrazu lub wyrazów we wszystkich polach opisów bibliograficznych całej bazy danych. </a:t>
            </a:r>
          </a:p>
          <a:p>
            <a:pPr marL="0" indent="0">
              <a:lnSpc>
                <a:spcPct val="150000"/>
              </a:lnSpc>
              <a:buNone/>
            </a:pPr>
            <a:endParaRPr lang="pl-PL" sz="1500" dirty="0">
              <a:solidFill>
                <a:srgbClr val="002060"/>
              </a:solidFill>
              <a:latin typeface="Aptos" panose="020B000402020202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pl-PL" sz="1500" dirty="0">
                <a:solidFill>
                  <a:srgbClr val="002060"/>
                </a:solidFill>
                <a:latin typeface="Aptos" panose="020B0004020202020204" pitchFamily="34" charset="0"/>
              </a:rPr>
              <a:t>Należy pamiętać, że wszystkie wpisane przez Ciebie wyrazy są łączone ze sobą operatorem “i” (AND), a więc otrzymasz tylko te wyniki, które zawierają podane wyrazy.</a:t>
            </a:r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 rotWithShape="1">
          <a:blip r:embed="rId3"/>
          <a:srcRect t="9178"/>
          <a:stretch/>
        </p:blipFill>
        <p:spPr>
          <a:xfrm>
            <a:off x="549796" y="4437454"/>
            <a:ext cx="9154794" cy="1080120"/>
          </a:xfrm>
          <a:prstGeom prst="rect">
            <a:avLst/>
          </a:prstGeom>
        </p:spPr>
      </p:pic>
      <p:cxnSp>
        <p:nvCxnSpPr>
          <p:cNvPr id="4" name="Łącznik prosty 3">
            <a:extLst>
              <a:ext uri="{FF2B5EF4-FFF2-40B4-BE49-F238E27FC236}">
                <a16:creationId xmlns:a16="http://schemas.microsoft.com/office/drawing/2014/main" id="{2CBF76A2-ED6E-AE6E-E6CD-443F53C0463B}"/>
              </a:ext>
            </a:extLst>
          </p:cNvPr>
          <p:cNvCxnSpPr/>
          <p:nvPr/>
        </p:nvCxnSpPr>
        <p:spPr>
          <a:xfrm>
            <a:off x="477788" y="1340768"/>
            <a:ext cx="8856984" cy="0"/>
          </a:xfrm>
          <a:prstGeom prst="line">
            <a:avLst/>
          </a:prstGeom>
          <a:ln w="19050">
            <a:solidFill>
              <a:srgbClr val="00206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3293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wartość — symbol zastępczy 2"/>
          <p:cNvSpPr>
            <a:spLocks noGrp="1"/>
          </p:cNvSpPr>
          <p:nvPr>
            <p:ph idx="1"/>
          </p:nvPr>
        </p:nvSpPr>
        <p:spPr>
          <a:xfrm>
            <a:off x="684034" y="404665"/>
            <a:ext cx="8532178" cy="4248472"/>
          </a:xfrm>
        </p:spPr>
        <p:txBody>
          <a:bodyPr rtlCol="0"/>
          <a:lstStyle/>
          <a:p>
            <a:pPr marL="0" indent="0" algn="ctr">
              <a:buNone/>
            </a:pPr>
            <a:r>
              <a:rPr lang="pl-PL" sz="2400" b="1" dirty="0">
                <a:solidFill>
                  <a:srgbClr val="C00000"/>
                </a:solidFill>
                <a:latin typeface="Aptos" panose="020B0004020202020204" pitchFamily="34" charset="0"/>
              </a:rPr>
              <a:t>Wyszukiwanie w INTEGRO – indeks – autor</a:t>
            </a:r>
          </a:p>
          <a:p>
            <a:pPr marL="0" indent="0" algn="ctr">
              <a:buNone/>
            </a:pPr>
            <a:endParaRPr lang="pl-PL" sz="2400" b="1" dirty="0">
              <a:solidFill>
                <a:srgbClr val="C00000"/>
              </a:solidFill>
              <a:latin typeface="Aptos" panose="020B0004020202020204" pitchFamily="34" charset="0"/>
            </a:endParaRPr>
          </a:p>
          <a:p>
            <a:pPr marL="0" indent="0">
              <a:buNone/>
            </a:pPr>
            <a:r>
              <a:rPr lang="pl-PL" sz="1500" dirty="0">
                <a:solidFill>
                  <a:srgbClr val="002060"/>
                </a:solidFill>
                <a:latin typeface="Aptos" panose="020B0004020202020204" pitchFamily="34" charset="0"/>
              </a:rPr>
              <a:t>Aby wejść do tego indeksu należy z rozwijanego menu znajdującego się pod przyciskiem Wszystkie pola wybrać </a:t>
            </a:r>
            <a:r>
              <a:rPr lang="pl-PL" sz="1500" b="1" dirty="0">
                <a:solidFill>
                  <a:srgbClr val="C00000"/>
                </a:solidFill>
                <a:latin typeface="Aptos" panose="020B0004020202020204" pitchFamily="34" charset="0"/>
              </a:rPr>
              <a:t>Autor</a:t>
            </a:r>
            <a:r>
              <a:rPr lang="pl-PL" sz="1500" dirty="0">
                <a:solidFill>
                  <a:srgbClr val="002060"/>
                </a:solidFill>
                <a:latin typeface="Aptos" panose="020B0004020202020204" pitchFamily="34" charset="0"/>
              </a:rPr>
              <a:t>. </a:t>
            </a:r>
          </a:p>
          <a:p>
            <a:pPr marL="0" indent="0">
              <a:buNone/>
            </a:pPr>
            <a:endParaRPr lang="pl-PL" sz="1500" dirty="0">
              <a:solidFill>
                <a:srgbClr val="002060"/>
              </a:solidFill>
              <a:latin typeface="Aptos" panose="020B0004020202020204" pitchFamily="34" charset="0"/>
            </a:endParaRPr>
          </a:p>
          <a:p>
            <a:pPr marL="0" indent="0">
              <a:buNone/>
            </a:pPr>
            <a:r>
              <a:rPr lang="pl-PL" sz="1500" dirty="0">
                <a:solidFill>
                  <a:srgbClr val="002060"/>
                </a:solidFill>
                <a:latin typeface="Aptos" panose="020B0004020202020204" pitchFamily="34" charset="0"/>
              </a:rPr>
              <a:t>Z tego indeksu korzystamy wtedy gdy znamy nazwisko autora poszukiwanego dokumentu lub gdy chcemy dowiedzieć się jakie książki danego autora znajdują się w bibliotece.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7988" y="3927252"/>
            <a:ext cx="5616624" cy="2285978"/>
          </a:xfrm>
          <a:prstGeom prst="rect">
            <a:avLst/>
          </a:prstGeom>
        </p:spPr>
      </p:pic>
      <p:cxnSp>
        <p:nvCxnSpPr>
          <p:cNvPr id="3" name="Łącznik prosty 2">
            <a:extLst>
              <a:ext uri="{FF2B5EF4-FFF2-40B4-BE49-F238E27FC236}">
                <a16:creationId xmlns:a16="http://schemas.microsoft.com/office/drawing/2014/main" id="{6F5CAC0B-97C1-5E77-3988-C84748F06BE8}"/>
              </a:ext>
            </a:extLst>
          </p:cNvPr>
          <p:cNvCxnSpPr/>
          <p:nvPr/>
        </p:nvCxnSpPr>
        <p:spPr>
          <a:xfrm>
            <a:off x="1197868" y="1196752"/>
            <a:ext cx="7488832" cy="0"/>
          </a:xfrm>
          <a:prstGeom prst="line">
            <a:avLst/>
          </a:prstGeom>
          <a:ln w="19050">
            <a:solidFill>
              <a:srgbClr val="00206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7192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684034" y="0"/>
            <a:ext cx="8532178" cy="3645025"/>
          </a:xfrm>
        </p:spPr>
        <p:txBody>
          <a:bodyPr rtlCol="0">
            <a:normAutofit/>
          </a:bodyPr>
          <a:lstStyle/>
          <a:p>
            <a:pPr marL="0" indent="0" algn="ctr">
              <a:buNone/>
            </a:pPr>
            <a:r>
              <a:rPr lang="pl-PL" sz="2400" b="1" dirty="0">
                <a:solidFill>
                  <a:srgbClr val="C00000"/>
                </a:solidFill>
                <a:latin typeface="Aptos" panose="020B0004020202020204" pitchFamily="34" charset="0"/>
              </a:rPr>
              <a:t>Wyszukiwanie w INTEGRO – indeks – autor</a:t>
            </a:r>
          </a:p>
          <a:p>
            <a:pPr marL="0" indent="0">
              <a:buNone/>
            </a:pPr>
            <a:endParaRPr lang="pl-PL" sz="1400" b="1" u="sng" dirty="0">
              <a:solidFill>
                <a:srgbClr val="002060"/>
              </a:solidFill>
              <a:latin typeface="Aptos" panose="020B0004020202020204" pitchFamily="34" charset="0"/>
            </a:endParaRPr>
          </a:p>
          <a:p>
            <a:pPr marL="0" indent="0">
              <a:buNone/>
            </a:pPr>
            <a:r>
              <a:rPr lang="pl-PL" sz="1400" b="1" u="sng" dirty="0">
                <a:solidFill>
                  <a:srgbClr val="002060"/>
                </a:solidFill>
                <a:latin typeface="Aptos" panose="020B0004020202020204" pitchFamily="34" charset="0"/>
              </a:rPr>
              <a:t>Należy pamiętać iż: </a:t>
            </a:r>
          </a:p>
          <a:p>
            <a:pPr marL="0" indent="0">
              <a:buNone/>
            </a:pPr>
            <a:r>
              <a:rPr lang="pl-PL" sz="1400" dirty="0">
                <a:solidFill>
                  <a:srgbClr val="002060"/>
                </a:solidFill>
                <a:latin typeface="Aptos" panose="020B0004020202020204" pitchFamily="34" charset="0"/>
              </a:rPr>
              <a:t>● autorami dzieła są wszystkie osoby odpowiedzialne za jego treść, a więc również wydawca, redaktor, kompozytor, osoba opracowująca tekst. </a:t>
            </a:r>
          </a:p>
          <a:p>
            <a:pPr marL="0" indent="0">
              <a:buNone/>
            </a:pPr>
            <a:r>
              <a:rPr lang="pl-PL" sz="1400" dirty="0">
                <a:solidFill>
                  <a:srgbClr val="002060"/>
                </a:solidFill>
                <a:latin typeface="Aptos" panose="020B0004020202020204" pitchFamily="34" charset="0"/>
              </a:rPr>
              <a:t>● twórczość poszczególnych autorów zgromadzona jest pod ich nazwą oryginalną, np. </a:t>
            </a:r>
            <a:r>
              <a:rPr lang="pl-PL" sz="1400" dirty="0" err="1">
                <a:solidFill>
                  <a:srgbClr val="002060"/>
                </a:solidFill>
                <a:latin typeface="Aptos" panose="020B0004020202020204" pitchFamily="34" charset="0"/>
              </a:rPr>
              <a:t>Molière</a:t>
            </a:r>
            <a:r>
              <a:rPr lang="pl-PL" sz="1400" i="1" dirty="0">
                <a:solidFill>
                  <a:srgbClr val="002060"/>
                </a:solidFill>
                <a:latin typeface="Aptos" panose="020B0004020202020204" pitchFamily="34" charset="0"/>
              </a:rPr>
              <a:t>, a nie Molier </a:t>
            </a:r>
          </a:p>
          <a:p>
            <a:pPr marL="0" indent="0">
              <a:buNone/>
            </a:pPr>
            <a:r>
              <a:rPr lang="pl-PL" sz="1400" dirty="0">
                <a:solidFill>
                  <a:srgbClr val="002060"/>
                </a:solidFill>
                <a:latin typeface="Aptos" panose="020B0004020202020204" pitchFamily="34" charset="0"/>
              </a:rPr>
              <a:t>● stosowany w bibliotekach system odsyłaczy automatycznie przekieruje nas od nazwy osobowej spolszczonej do nazwy oryginalnej, np. wpisując Molier otrzymamy </a:t>
            </a:r>
            <a:r>
              <a:rPr lang="pl-PL" sz="1400" dirty="0" err="1">
                <a:solidFill>
                  <a:srgbClr val="002060"/>
                </a:solidFill>
                <a:latin typeface="Aptos" panose="020B0004020202020204" pitchFamily="34" charset="0"/>
              </a:rPr>
              <a:t>Molière</a:t>
            </a:r>
            <a:r>
              <a:rPr lang="pl-PL" sz="1400" dirty="0">
                <a:solidFill>
                  <a:srgbClr val="002060"/>
                </a:solidFill>
                <a:latin typeface="Aptos" panose="020B0004020202020204" pitchFamily="34" charset="0"/>
              </a:rPr>
              <a:t>.</a:t>
            </a:r>
          </a:p>
          <a:p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 rotWithShape="1">
          <a:blip r:embed="rId3"/>
          <a:srcRect t="5771"/>
          <a:stretch/>
        </p:blipFill>
        <p:spPr>
          <a:xfrm>
            <a:off x="333772" y="3284984"/>
            <a:ext cx="9577923" cy="936104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4012" y="4365104"/>
            <a:ext cx="5976664" cy="2285080"/>
          </a:xfrm>
          <a:prstGeom prst="rect">
            <a:avLst/>
          </a:prstGeom>
        </p:spPr>
      </p:pic>
      <p:cxnSp>
        <p:nvCxnSpPr>
          <p:cNvPr id="4" name="Łącznik prosty 3">
            <a:extLst>
              <a:ext uri="{FF2B5EF4-FFF2-40B4-BE49-F238E27FC236}">
                <a16:creationId xmlns:a16="http://schemas.microsoft.com/office/drawing/2014/main" id="{E3B1168A-31A7-1BC6-EC02-1C01D898BB4F}"/>
              </a:ext>
            </a:extLst>
          </p:cNvPr>
          <p:cNvCxnSpPr/>
          <p:nvPr/>
        </p:nvCxnSpPr>
        <p:spPr>
          <a:xfrm>
            <a:off x="1125860" y="908720"/>
            <a:ext cx="7920880" cy="0"/>
          </a:xfrm>
          <a:prstGeom prst="line">
            <a:avLst/>
          </a:prstGeom>
          <a:ln w="19050">
            <a:solidFill>
              <a:srgbClr val="00206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904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684034" y="685801"/>
            <a:ext cx="8532178" cy="2383159"/>
          </a:xfrm>
        </p:spPr>
        <p:txBody>
          <a:bodyPr rtlCol="0">
            <a:normAutofit lnSpcReduction="10000"/>
          </a:bodyPr>
          <a:lstStyle/>
          <a:p>
            <a:pPr marL="0" indent="0" algn="ctr">
              <a:buNone/>
            </a:pPr>
            <a:r>
              <a:rPr lang="pl-PL" sz="2400" b="1" dirty="0">
                <a:solidFill>
                  <a:srgbClr val="C00000"/>
                </a:solidFill>
                <a:latin typeface="Aptos" panose="020B0004020202020204" pitchFamily="34" charset="0"/>
              </a:rPr>
              <a:t>Wyszukiwanie w INTEGRO – indeks – autor</a:t>
            </a:r>
          </a:p>
          <a:p>
            <a:pPr marL="0" indent="0" algn="ctr">
              <a:buNone/>
            </a:pPr>
            <a:endParaRPr lang="pl-PL" sz="2400" b="1" dirty="0">
              <a:solidFill>
                <a:srgbClr val="C00000"/>
              </a:solidFill>
              <a:latin typeface="Aptos" panose="020B00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l-PL" sz="1400" dirty="0">
                <a:solidFill>
                  <a:srgbClr val="002060"/>
                </a:solidFill>
                <a:latin typeface="Aptos" panose="020B0004020202020204" pitchFamily="34" charset="0"/>
              </a:rPr>
              <a:t>W katalogu INTEGRO jest generowany automatycznie przez system </a:t>
            </a:r>
            <a:r>
              <a:rPr lang="pl-PL" sz="1400" b="1" dirty="0">
                <a:solidFill>
                  <a:srgbClr val="002060"/>
                </a:solidFill>
                <a:latin typeface="Aptos" panose="020B0004020202020204" pitchFamily="34" charset="0"/>
              </a:rPr>
              <a:t>zestaw podpowiedzi </a:t>
            </a:r>
            <a:r>
              <a:rPr lang="pl-PL" sz="1400" dirty="0">
                <a:solidFill>
                  <a:srgbClr val="002060"/>
                </a:solidFill>
                <a:latin typeface="Aptos" panose="020B0004020202020204" pitchFamily="34" charset="0"/>
              </a:rPr>
              <a:t>(uruchomiony jest on w indeksach: autorskim, tytułowym i tematycznym).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1400" dirty="0">
                <a:solidFill>
                  <a:srgbClr val="002060"/>
                </a:solidFill>
                <a:latin typeface="Aptos" panose="020B0004020202020204" pitchFamily="34" charset="0"/>
              </a:rPr>
              <a:t>Wybranie konkretnego hasła z listy podpowiedzi i naciśnięcie przycisku Szukaj spowoduje rozpoczęcie wyszukiwania. </a:t>
            </a: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 rotWithShape="1">
          <a:blip r:embed="rId3"/>
          <a:srcRect l="969" t="3839" r="-1482" b="3839"/>
          <a:stretch/>
        </p:blipFill>
        <p:spPr>
          <a:xfrm>
            <a:off x="909836" y="3717032"/>
            <a:ext cx="8856984" cy="2304256"/>
          </a:xfrm>
          <a:prstGeom prst="rect">
            <a:avLst/>
          </a:prstGeom>
        </p:spPr>
      </p:pic>
      <p:cxnSp>
        <p:nvCxnSpPr>
          <p:cNvPr id="4" name="Łącznik prosty 3">
            <a:extLst>
              <a:ext uri="{FF2B5EF4-FFF2-40B4-BE49-F238E27FC236}">
                <a16:creationId xmlns:a16="http://schemas.microsoft.com/office/drawing/2014/main" id="{F3612598-03E9-B3CF-8E94-D54063D27F08}"/>
              </a:ext>
            </a:extLst>
          </p:cNvPr>
          <p:cNvCxnSpPr/>
          <p:nvPr/>
        </p:nvCxnSpPr>
        <p:spPr>
          <a:xfrm>
            <a:off x="1269876" y="1268760"/>
            <a:ext cx="7946336" cy="0"/>
          </a:xfrm>
          <a:prstGeom prst="line">
            <a:avLst/>
          </a:prstGeom>
          <a:ln w="19050">
            <a:solidFill>
              <a:schemeClr val="bg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7229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1125860" y="692696"/>
            <a:ext cx="8100130" cy="4176463"/>
          </a:xfrm>
        </p:spPr>
        <p:txBody>
          <a:bodyPr rtlCol="0">
            <a:normAutofit fontScale="92500" lnSpcReduction="10000"/>
          </a:bodyPr>
          <a:lstStyle/>
          <a:p>
            <a:pPr marL="0" indent="0" algn="ctr">
              <a:buNone/>
            </a:pPr>
            <a:endParaRPr lang="pl-PL" sz="2400" b="1" dirty="0">
              <a:solidFill>
                <a:srgbClr val="C00000"/>
              </a:solidFill>
              <a:latin typeface="Aptos" panose="020B0004020202020204" pitchFamily="34" charset="0"/>
            </a:endParaRPr>
          </a:p>
          <a:p>
            <a:pPr marL="0" indent="0" algn="ctr">
              <a:buNone/>
            </a:pPr>
            <a:endParaRPr lang="pl-PL" sz="2400" b="1" dirty="0">
              <a:solidFill>
                <a:srgbClr val="C00000"/>
              </a:solidFill>
              <a:latin typeface="Aptos" panose="020B0004020202020204" pitchFamily="34" charset="0"/>
            </a:endParaRPr>
          </a:p>
          <a:p>
            <a:pPr marL="0" indent="0" algn="ctr">
              <a:buNone/>
            </a:pPr>
            <a:r>
              <a:rPr lang="pl-PL" sz="2600" b="1" dirty="0">
                <a:solidFill>
                  <a:srgbClr val="C00000"/>
                </a:solidFill>
                <a:latin typeface="Aptos" panose="020B0004020202020204" pitchFamily="34" charset="0"/>
              </a:rPr>
              <a:t>Wyszukiwanie w INTEGRO – indeks – tytuł</a:t>
            </a:r>
          </a:p>
          <a:p>
            <a:pPr marL="0" indent="0">
              <a:buNone/>
            </a:pPr>
            <a:endParaRPr lang="pl-PL" sz="1400" dirty="0">
              <a:solidFill>
                <a:srgbClr val="002060"/>
              </a:solidFill>
              <a:latin typeface="Aptos" panose="020B0004020202020204" pitchFamily="34" charset="0"/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pl-PL" sz="1500" dirty="0">
                <a:solidFill>
                  <a:srgbClr val="002060"/>
                </a:solidFill>
                <a:latin typeface="Aptos" panose="020B0004020202020204" pitchFamily="34" charset="0"/>
              </a:rPr>
              <a:t>Aby wejść do tego indeksu należy z rozwijanego menu znajdującego się pod przyciskiem Wszystkie pola wybrać </a:t>
            </a:r>
            <a:r>
              <a:rPr lang="pl-PL" sz="1500" b="1" dirty="0">
                <a:solidFill>
                  <a:srgbClr val="C00000"/>
                </a:solidFill>
                <a:latin typeface="Aptos" panose="020B0004020202020204" pitchFamily="34" charset="0"/>
              </a:rPr>
              <a:t>Tytuł</a:t>
            </a:r>
            <a:r>
              <a:rPr lang="pl-PL" sz="1500" dirty="0">
                <a:solidFill>
                  <a:srgbClr val="002060"/>
                </a:solidFill>
                <a:latin typeface="Aptos" panose="020B0004020202020204" pitchFamily="34" charset="0"/>
              </a:rPr>
              <a:t>. 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pl-PL" sz="1500" dirty="0">
                <a:solidFill>
                  <a:srgbClr val="002060"/>
                </a:solidFill>
                <a:latin typeface="Aptos" panose="020B0004020202020204" pitchFamily="34" charset="0"/>
              </a:rPr>
              <a:t>Z indeksu tego korzystamy gdy znamy tytuł dokumentu bibliotecznego, jego fragment (część) lub np. tytuł serii wydawniczej.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pl-PL" sz="1500" dirty="0">
                <a:solidFill>
                  <a:srgbClr val="002060"/>
                </a:solidFill>
                <a:latin typeface="Aptos" panose="020B0004020202020204" pitchFamily="34" charset="0"/>
              </a:rPr>
              <a:t>Podobnie jak w indeksie autorskim również i tutaj system generuje automatycznie </a:t>
            </a:r>
            <a:r>
              <a:rPr lang="pl-PL" sz="1500" b="1" dirty="0">
                <a:solidFill>
                  <a:srgbClr val="002060"/>
                </a:solidFill>
                <a:latin typeface="Aptos" panose="020B0004020202020204" pitchFamily="34" charset="0"/>
              </a:rPr>
              <a:t>zestaw podpowiedzi </a:t>
            </a:r>
            <a:r>
              <a:rPr lang="pl-PL" sz="1500" dirty="0">
                <a:solidFill>
                  <a:srgbClr val="002060"/>
                </a:solidFill>
                <a:latin typeface="Aptos" panose="020B0004020202020204" pitchFamily="34" charset="0"/>
              </a:rPr>
              <a:t>ułatwiających wyszukiwanie.</a:t>
            </a:r>
          </a:p>
          <a:p>
            <a:pPr>
              <a:lnSpc>
                <a:spcPct val="160000"/>
              </a:lnSpc>
            </a:pPr>
            <a:endParaRPr lang="pl-PL" sz="16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pl-PL" sz="1400" dirty="0"/>
          </a:p>
          <a:p>
            <a:pPr marL="0" indent="0">
              <a:buNone/>
            </a:pPr>
            <a:endParaRPr lang="pl-PL" sz="1400" dirty="0"/>
          </a:p>
          <a:p>
            <a:pPr marL="0" indent="0">
              <a:buNone/>
            </a:pPr>
            <a:endParaRPr lang="pl-PL" sz="1400" dirty="0"/>
          </a:p>
          <a:p>
            <a:pPr marL="0" indent="0">
              <a:buNone/>
            </a:pPr>
            <a:endParaRPr lang="pl-PL" sz="1400" dirty="0"/>
          </a:p>
          <a:p>
            <a:pPr marL="0" indent="0">
              <a:buNone/>
            </a:pPr>
            <a:endParaRPr lang="pl-PL" sz="1400" dirty="0"/>
          </a:p>
          <a:p>
            <a:endParaRPr lang="pl-PL" sz="14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 rotWithShape="1">
          <a:blip r:embed="rId3"/>
          <a:srcRect l="1324" t="2386" r="664"/>
          <a:stretch/>
        </p:blipFill>
        <p:spPr>
          <a:xfrm>
            <a:off x="837828" y="4005064"/>
            <a:ext cx="9097174" cy="2016224"/>
          </a:xfrm>
          <a:prstGeom prst="rect">
            <a:avLst/>
          </a:prstGeom>
        </p:spPr>
      </p:pic>
      <p:cxnSp>
        <p:nvCxnSpPr>
          <p:cNvPr id="5" name="Łącznik prosty 4">
            <a:extLst>
              <a:ext uri="{FF2B5EF4-FFF2-40B4-BE49-F238E27FC236}">
                <a16:creationId xmlns:a16="http://schemas.microsoft.com/office/drawing/2014/main" id="{75653DFA-B597-F89F-94FD-E24BF1AB7EF2}"/>
              </a:ext>
            </a:extLst>
          </p:cNvPr>
          <p:cNvCxnSpPr>
            <a:cxnSpLocks/>
          </p:cNvCxnSpPr>
          <p:nvPr/>
        </p:nvCxnSpPr>
        <p:spPr>
          <a:xfrm>
            <a:off x="1197868" y="1196752"/>
            <a:ext cx="7992888" cy="0"/>
          </a:xfrm>
          <a:prstGeom prst="line">
            <a:avLst/>
          </a:prstGeom>
          <a:ln w="19050">
            <a:solidFill>
              <a:srgbClr val="00206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3891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034" y="260649"/>
            <a:ext cx="9154794" cy="6192688"/>
          </a:xfrm>
        </p:spPr>
        <p:txBody>
          <a:bodyPr>
            <a:normAutofit fontScale="70000" lnSpcReduction="20000"/>
          </a:bodyPr>
          <a:lstStyle/>
          <a:p>
            <a:endParaRPr lang="pl-PL" sz="2000" dirty="0"/>
          </a:p>
          <a:p>
            <a:pPr marL="0" indent="0" algn="ctr">
              <a:buNone/>
            </a:pPr>
            <a:r>
              <a:rPr lang="pl-PL" sz="3800" b="1" dirty="0">
                <a:solidFill>
                  <a:srgbClr val="C00000"/>
                </a:solidFill>
                <a:latin typeface="Aptos" panose="020B0004020202020204" pitchFamily="34" charset="0"/>
              </a:rPr>
              <a:t>Wyszukiwanie w INTEGRO – indeks – tytuł</a:t>
            </a:r>
          </a:p>
          <a:p>
            <a:pPr marL="0" indent="0">
              <a:buNone/>
            </a:pPr>
            <a:endParaRPr lang="pl-PL" sz="2000" dirty="0">
              <a:solidFill>
                <a:srgbClr val="002060"/>
              </a:solidFill>
              <a:latin typeface="Aptos" panose="020B0004020202020204" pitchFamily="34" charset="0"/>
            </a:endParaRPr>
          </a:p>
          <a:p>
            <a:pPr marL="0" indent="0">
              <a:buNone/>
            </a:pPr>
            <a:endParaRPr lang="pl-PL" sz="2000" dirty="0">
              <a:solidFill>
                <a:srgbClr val="002060"/>
              </a:solidFill>
              <a:latin typeface="Aptos" panose="020B0004020202020204" pitchFamily="34" charset="0"/>
            </a:endParaRPr>
          </a:p>
          <a:p>
            <a:pPr marL="0" indent="0">
              <a:buNone/>
            </a:pPr>
            <a:r>
              <a:rPr lang="pl-PL" sz="2200" b="1" u="sng" dirty="0">
                <a:solidFill>
                  <a:srgbClr val="002060"/>
                </a:solidFill>
                <a:latin typeface="Aptos" panose="020B0004020202020204" pitchFamily="34" charset="0"/>
              </a:rPr>
              <a:t>Wskazówki : </a:t>
            </a:r>
          </a:p>
          <a:p>
            <a:pPr marL="0" indent="0">
              <a:buNone/>
            </a:pPr>
            <a:endParaRPr lang="pl-PL" sz="2000" b="1" u="sng" dirty="0">
              <a:solidFill>
                <a:srgbClr val="002060"/>
              </a:solidFill>
              <a:latin typeface="Aptos" panose="020B0004020202020204" pitchFamily="34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pl-PL" sz="2000" dirty="0">
                <a:solidFill>
                  <a:srgbClr val="002060"/>
                </a:solidFill>
                <a:latin typeface="Aptos" panose="020B0004020202020204" pitchFamily="34" charset="0"/>
              </a:rPr>
              <a:t>● wpisz cały tytuł poszukiwanego dokumentu lub jego początek, </a:t>
            </a:r>
            <a:r>
              <a:rPr lang="pl-PL" sz="2000" dirty="0" err="1">
                <a:solidFill>
                  <a:srgbClr val="002060"/>
                </a:solidFill>
                <a:latin typeface="Aptos" panose="020B0004020202020204" pitchFamily="34" charset="0"/>
              </a:rPr>
              <a:t>np</a:t>
            </a:r>
            <a:r>
              <a:rPr lang="pl-PL" sz="2000" dirty="0">
                <a:solidFill>
                  <a:srgbClr val="002060"/>
                </a:solidFill>
                <a:latin typeface="Aptos" panose="020B0004020202020204" pitchFamily="34" charset="0"/>
              </a:rPr>
              <a:t>: Psychologia zdrowia dzieci i młodzieży lub Psychologia zdrowia,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pl-PL" sz="2000" dirty="0">
                <a:solidFill>
                  <a:srgbClr val="002060"/>
                </a:solidFill>
                <a:latin typeface="Aptos" panose="020B0004020202020204" pitchFamily="34" charset="0"/>
              </a:rPr>
              <a:t>● możesz również wpisać dowolny wyraz zawarty w tytule poszukiwanego dokumentu, np. wpisując autyzm otrzymasz tytuły: Autyzm od wewnątrz, Starsze dziecko z autyzmem, Porozmawiajmy o autyzmie : przewodnik dla rodziców i specjalistów,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pl-PL" sz="2000" dirty="0">
                <a:solidFill>
                  <a:srgbClr val="002060"/>
                </a:solidFill>
                <a:latin typeface="Aptos" panose="020B0004020202020204" pitchFamily="34" charset="0"/>
              </a:rPr>
              <a:t>● pamiętaj by wpisać tytuł z uwzględnieniem znaków interpunkcyjnych i innych, które wystąpiły w tytule,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pl-PL" sz="2000" dirty="0">
                <a:solidFill>
                  <a:srgbClr val="002060"/>
                </a:solidFill>
                <a:latin typeface="Aptos" panose="020B0004020202020204" pitchFamily="34" charset="0"/>
              </a:rPr>
              <a:t>● pułapką są wszelkie znaki typu dwukropek, myślnik, kropka, itd. Jeśli np. mamy tytuł Autyzm w mojej rodzinie : dziennik dla rodzeństwa dzieci z ASD to w pole tytuł wpisujemy tylko to, co znajduje się przed znakiem dwukropek (dla systemu to, co znajduje się dalej to już inne pole).</a:t>
            </a:r>
          </a:p>
          <a:p>
            <a:pPr>
              <a:lnSpc>
                <a:spcPct val="170000"/>
              </a:lnSpc>
            </a:pPr>
            <a:endParaRPr lang="pl-PL" sz="2000" dirty="0">
              <a:solidFill>
                <a:srgbClr val="002060"/>
              </a:solidFill>
              <a:latin typeface="Aptos" panose="020B0004020202020204" pitchFamily="34" charset="0"/>
            </a:endParaRPr>
          </a:p>
          <a:p>
            <a:endParaRPr lang="pl-PL" dirty="0"/>
          </a:p>
        </p:txBody>
      </p:sp>
      <p:cxnSp>
        <p:nvCxnSpPr>
          <p:cNvPr id="4" name="Łącznik prosty 3">
            <a:extLst>
              <a:ext uri="{FF2B5EF4-FFF2-40B4-BE49-F238E27FC236}">
                <a16:creationId xmlns:a16="http://schemas.microsoft.com/office/drawing/2014/main" id="{A7990400-3741-1677-DA20-718DBCAA2BC0}"/>
              </a:ext>
            </a:extLst>
          </p:cNvPr>
          <p:cNvCxnSpPr/>
          <p:nvPr/>
        </p:nvCxnSpPr>
        <p:spPr>
          <a:xfrm>
            <a:off x="1125860" y="1268760"/>
            <a:ext cx="8712968" cy="0"/>
          </a:xfrm>
          <a:prstGeom prst="line">
            <a:avLst/>
          </a:prstGeom>
          <a:ln w="19050">
            <a:solidFill>
              <a:srgbClr val="00206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7370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684034" y="685801"/>
            <a:ext cx="8532178" cy="3463279"/>
          </a:xfrm>
        </p:spPr>
        <p:txBody>
          <a:bodyPr rtlCol="0">
            <a:normAutofit/>
          </a:bodyPr>
          <a:lstStyle/>
          <a:p>
            <a:pPr marL="0" indent="0" algn="ctr">
              <a:buNone/>
            </a:pPr>
            <a:r>
              <a:rPr lang="pl-PL" sz="2400" b="1" dirty="0">
                <a:solidFill>
                  <a:srgbClr val="C00000"/>
                </a:solidFill>
                <a:latin typeface="Aptos" panose="020B0004020202020204" pitchFamily="34" charset="0"/>
              </a:rPr>
              <a:t>Wyszukiwanie w INTEGRO – indeks – temat</a:t>
            </a:r>
          </a:p>
          <a:p>
            <a:pPr marL="0" indent="0" algn="ctr">
              <a:buNone/>
            </a:pPr>
            <a:endParaRPr lang="pl-PL" sz="2400" b="1" dirty="0">
              <a:solidFill>
                <a:srgbClr val="C00000"/>
              </a:solidFill>
              <a:latin typeface="Aptos" panose="020B00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l-PL" sz="1400" dirty="0">
                <a:solidFill>
                  <a:srgbClr val="002060"/>
                </a:solidFill>
                <a:latin typeface="Aptos" panose="020B0004020202020204" pitchFamily="34" charset="0"/>
              </a:rPr>
              <a:t>Jeżeli chcesz dotrzeć do książek na określony temat - nie znasz autora ani tytułu, ale wiesz, o jaki temat Ci chodzi, zacznij poszukiwania od indeksu </a:t>
            </a:r>
            <a:r>
              <a:rPr lang="pl-PL" sz="1400" b="1" dirty="0">
                <a:solidFill>
                  <a:srgbClr val="C00000"/>
                </a:solidFill>
                <a:latin typeface="Aptos" panose="020B0004020202020204" pitchFamily="34" charset="0"/>
              </a:rPr>
              <a:t>Temat</a:t>
            </a:r>
            <a:r>
              <a:rPr lang="pl-PL" sz="1400" dirty="0">
                <a:solidFill>
                  <a:srgbClr val="002060"/>
                </a:solidFill>
                <a:latin typeface="Aptos" panose="020B0004020202020204" pitchFamily="34" charset="0"/>
              </a:rPr>
              <a:t>. </a:t>
            </a:r>
          </a:p>
          <a:p>
            <a:pPr marL="0" indent="0">
              <a:buNone/>
            </a:pPr>
            <a:endParaRPr lang="pl-PL" sz="1400" dirty="0">
              <a:solidFill>
                <a:srgbClr val="002060"/>
              </a:solidFill>
              <a:latin typeface="Aptos" panose="020B00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l-PL" sz="1400" dirty="0">
                <a:solidFill>
                  <a:srgbClr val="002060"/>
                </a:solidFill>
                <a:latin typeface="Aptos" panose="020B0004020202020204" pitchFamily="34" charset="0"/>
              </a:rPr>
              <a:t>Podobnie jak w indeksie autorskim czy tytułowym również i tutaj system generuje automatycznie </a:t>
            </a:r>
            <a:r>
              <a:rPr lang="pl-PL" sz="1400" b="1" dirty="0">
                <a:solidFill>
                  <a:srgbClr val="002060"/>
                </a:solidFill>
                <a:latin typeface="Aptos" panose="020B0004020202020204" pitchFamily="34" charset="0"/>
              </a:rPr>
              <a:t>zestaw podpowiedzi</a:t>
            </a:r>
            <a:r>
              <a:rPr lang="pl-PL" sz="1400" dirty="0">
                <a:solidFill>
                  <a:srgbClr val="002060"/>
                </a:solidFill>
                <a:latin typeface="Aptos" panose="020B0004020202020204" pitchFamily="34" charset="0"/>
              </a:rPr>
              <a:t> ułatwiających wyszukiwanie. Można skorzystać z listy podpowiedzi lub pozostać przy własnym zapytaniu.</a:t>
            </a:r>
          </a:p>
          <a:p>
            <a:endParaRPr lang="pl-PL" sz="1600" b="1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 rotWithShape="1">
          <a:blip r:embed="rId3"/>
          <a:srcRect l="1234" t="5588" r="4058" b="227"/>
          <a:stretch/>
        </p:blipFill>
        <p:spPr>
          <a:xfrm>
            <a:off x="621804" y="4293096"/>
            <a:ext cx="9505056" cy="1221190"/>
          </a:xfrm>
          <a:prstGeom prst="rect">
            <a:avLst/>
          </a:prstGeom>
        </p:spPr>
      </p:pic>
      <p:cxnSp>
        <p:nvCxnSpPr>
          <p:cNvPr id="5" name="Łącznik prosty 4">
            <a:extLst>
              <a:ext uri="{FF2B5EF4-FFF2-40B4-BE49-F238E27FC236}">
                <a16:creationId xmlns:a16="http://schemas.microsoft.com/office/drawing/2014/main" id="{94F57768-F3D1-C24E-1916-3DC71C506A52}"/>
              </a:ext>
            </a:extLst>
          </p:cNvPr>
          <p:cNvCxnSpPr>
            <a:cxnSpLocks/>
          </p:cNvCxnSpPr>
          <p:nvPr/>
        </p:nvCxnSpPr>
        <p:spPr>
          <a:xfrm>
            <a:off x="837828" y="1700808"/>
            <a:ext cx="7992888" cy="0"/>
          </a:xfrm>
          <a:prstGeom prst="line">
            <a:avLst/>
          </a:prstGeom>
          <a:ln w="19050">
            <a:solidFill>
              <a:srgbClr val="00206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1672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Wycinek">
  <a:themeElements>
    <a:clrScheme name="Wycinek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Wycine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ycine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1944</TotalTime>
  <Words>1151</Words>
  <Application>Microsoft Office PowerPoint</Application>
  <PresentationFormat>Niestandardowy</PresentationFormat>
  <Paragraphs>133</Paragraphs>
  <Slides>22</Slides>
  <Notes>9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26" baseType="lpstr">
      <vt:lpstr>Aptos</vt:lpstr>
      <vt:lpstr>Century Gothic</vt:lpstr>
      <vt:lpstr>Wingdings 3</vt:lpstr>
      <vt:lpstr>Wycinek</vt:lpstr>
      <vt:lpstr>   Instrukcja Wyszukiwania   w katalogu integro 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Dni otwarte</dc:title>
  <dc:creator>duz</dc:creator>
  <cp:lastModifiedBy>Ewelina</cp:lastModifiedBy>
  <cp:revision>97</cp:revision>
  <dcterms:created xsi:type="dcterms:W3CDTF">2025-02-10T08:46:20Z</dcterms:created>
  <dcterms:modified xsi:type="dcterms:W3CDTF">2025-06-25T11:01:39Z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74062800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