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4" r:id="rId7"/>
    <p:sldId id="262" r:id="rId8"/>
    <p:sldId id="263" r:id="rId9"/>
    <p:sldId id="265" r:id="rId10"/>
    <p:sldId id="266" r:id="rId11"/>
    <p:sldId id="269" r:id="rId12"/>
    <p:sldId id="272" r:id="rId13"/>
    <p:sldId id="270" r:id="rId14"/>
    <p:sldId id="274" r:id="rId15"/>
    <p:sldId id="275" r:id="rId16"/>
    <p:sldId id="276" r:id="rId17"/>
    <p:sldId id="268" r:id="rId18"/>
    <p:sldId id="273" r:id="rId19"/>
    <p:sldId id="267" r:id="rId2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398B"/>
    <a:srgbClr val="114E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CCF46B-742B-6338-0557-03D39CAF5FC4}" v="519" dt="2020-10-16T20:23:21.466"/>
    <p1510:client id="{353B6FE2-DD37-2F99-887A-645931222715}" v="5" dt="2020-10-15T15:56:42.914"/>
    <p1510:client id="{4FC87BCF-5EE0-42D4-B542-AC291CA5141F}" v="210" dt="2020-10-14T16:16:22.757"/>
    <p1510:client id="{51599038-A3E0-2B39-611C-CE7B368BD782}" v="810" dt="2020-10-17T06:50:20.629"/>
    <p1510:client id="{51886D8D-B119-B63D-A951-C9D93C8922BE}" v="3" dt="2020-10-15T15:59:05.963"/>
    <p1510:client id="{6AF5F453-7574-A3B1-F9EC-4EB2768685F4}" v="12" dt="2020-10-16T17:56:22.128"/>
    <p1510:client id="{704D4C34-4ED7-4005-5D02-F19FB97A5FB7}" v="10" dt="2020-10-15T19:05:52.190"/>
    <p1510:client id="{88436504-B836-BDAE-DB1A-9B3D6775DCB1}" v="500" dt="2020-10-16T19:04:15.171"/>
    <p1510:client id="{B5221C16-F225-C31A-A9CA-FCCBD2206C16}" v="333" dt="2020-10-15T15:49:57.810"/>
    <p1510:client id="{CA5A9D9B-2DF9-B942-1B7A-9DAB8CE078AA}" v="893" dt="2020-10-16T17:00:10.298"/>
    <p1510:client id="{E218F1EA-D320-1225-533D-FAA07FA71B0C}" v="1081" dt="2020-10-16T21:16:21.443"/>
    <p1510:client id="{EF015628-0D33-5EC1-8486-0952EF7717B6}" v="14" dt="2020-10-14T16:25:46.9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slide" Target="slides/slide17.xml" Id="rId18" /><Relationship Type="http://schemas.microsoft.com/office/2015/10/relationships/revisionInfo" Target="revisionInfo.xml" Id="rId26" /><Relationship Type="http://schemas.openxmlformats.org/officeDocument/2006/relationships/slide" Target="slides/slide2.xml" Id="rId3" /><Relationship Type="http://schemas.openxmlformats.org/officeDocument/2006/relationships/presProps" Target="presProps.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tableStyles" Target="tableStyles.xml" Id="rId24"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theme" Target="theme/theme1.xml" Id="rId23"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viewProps" Target="viewProps.xml" Id="rId22"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98AA868-8872-43E4-8C98-D34DABD1FD38}" type="datetimeFigureOut">
              <a:rPr lang="pl-PL" smtClean="0"/>
              <a:t>16.10.2020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391757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16.10.2020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245450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16.10.2020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340386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16.10.2020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967380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F98AA868-8872-43E4-8C98-D34DABD1FD38}" type="datetimeFigureOut">
              <a:rPr lang="pl-PL" smtClean="0"/>
              <a:t>16.10.2020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3234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98AA868-8872-43E4-8C98-D34DABD1FD38}" type="datetimeFigureOut">
              <a:rPr lang="pl-PL" smtClean="0"/>
              <a:t>16.10.2020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883036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98AA868-8872-43E4-8C98-D34DABD1FD38}" type="datetimeFigureOut">
              <a:rPr lang="pl-PL" smtClean="0"/>
              <a:t>16.10.2020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96180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98AA868-8872-43E4-8C98-D34DABD1FD38}" type="datetimeFigureOut">
              <a:rPr lang="pl-PL" smtClean="0"/>
              <a:t>16.10.2020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544797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98AA868-8872-43E4-8C98-D34DABD1FD38}" type="datetimeFigureOut">
              <a:rPr lang="pl-PL" smtClean="0"/>
              <a:t>16.10.2020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85083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98AA868-8872-43E4-8C98-D34DABD1FD38}" type="datetimeFigureOut">
              <a:rPr lang="pl-PL" smtClean="0"/>
              <a:t>16.10.2020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2715530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98AA868-8872-43E4-8C98-D34DABD1FD38}" type="datetimeFigureOut">
              <a:rPr lang="pl-PL" smtClean="0"/>
              <a:t>16.10.2020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024906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AA868-8872-43E4-8C98-D34DABD1FD38}" type="datetimeFigureOut">
              <a:rPr lang="pl-PL" smtClean="0"/>
              <a:t>16.10.2020</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C6C3F-668B-4AF5-BFA9-0F657EB068D6}" type="slidenum">
              <a:rPr lang="pl-PL" smtClean="0"/>
              <a:t>‹#›</a:t>
            </a:fld>
            <a:endParaRPr lang="pl-PL"/>
          </a:p>
        </p:txBody>
      </p:sp>
    </p:spTree>
    <p:extLst>
      <p:ext uri="{BB962C8B-B14F-4D97-AF65-F5344CB8AC3E}">
        <p14:creationId xmlns:p14="http://schemas.microsoft.com/office/powerpoint/2010/main" val="3926633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7366752" y="-484448"/>
            <a:ext cx="4087306" cy="2889114"/>
          </a:xfrm>
        </p:spPr>
        <p:txBody>
          <a:bodyPr anchor="b">
            <a:normAutofit/>
          </a:bodyPr>
          <a:lstStyle/>
          <a:p>
            <a:pPr algn="l"/>
            <a:r>
              <a:rPr lang="pl-PL" sz="5400">
                <a:cs typeface="Calibri Light"/>
              </a:rPr>
              <a:t>Hobbit , czyli tam i z powrotem </a:t>
            </a:r>
            <a:endParaRPr lang="pl-PL" sz="5400"/>
          </a:p>
        </p:txBody>
      </p:sp>
      <p:sp>
        <p:nvSpPr>
          <p:cNvPr id="3" name="Podtytuł 2"/>
          <p:cNvSpPr>
            <a:spLocks noGrp="1"/>
          </p:cNvSpPr>
          <p:nvPr>
            <p:ph type="subTitle" idx="1"/>
          </p:nvPr>
        </p:nvSpPr>
        <p:spPr>
          <a:xfrm>
            <a:off x="7366750" y="2409914"/>
            <a:ext cx="4087305" cy="1147863"/>
          </a:xfrm>
        </p:spPr>
        <p:txBody>
          <a:bodyPr vert="horz" lIns="91440" tIns="45720" rIns="91440" bIns="45720" rtlCol="0" anchor="t">
            <a:normAutofit/>
          </a:bodyPr>
          <a:lstStyle/>
          <a:p>
            <a:pPr algn="l"/>
            <a:endParaRPr lang="pl-PL" sz="2000"/>
          </a:p>
          <a:p>
            <a:pPr algn="l"/>
            <a:r>
              <a:rPr lang="pl-PL" sz="2000" b="1">
                <a:ea typeface="+mn-lt"/>
                <a:cs typeface="+mn-lt"/>
              </a:rPr>
              <a:t>John Ronald </a:t>
            </a:r>
            <a:r>
              <a:rPr lang="pl-PL" sz="2000" b="1" err="1">
                <a:ea typeface="+mn-lt"/>
                <a:cs typeface="+mn-lt"/>
              </a:rPr>
              <a:t>Reuel</a:t>
            </a:r>
            <a:r>
              <a:rPr lang="pl-PL" sz="2000" b="1">
                <a:ea typeface="+mn-lt"/>
                <a:cs typeface="+mn-lt"/>
              </a:rPr>
              <a:t> Tolkien</a:t>
            </a:r>
            <a:endParaRPr lang="en-US" sz="2000"/>
          </a:p>
        </p:txBody>
      </p:sp>
      <p:sp>
        <p:nvSpPr>
          <p:cNvPr id="40" name="Freeform: Shape 3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4" name="Picture 4">
            <a:extLst>
              <a:ext uri="{FF2B5EF4-FFF2-40B4-BE49-F238E27FC236}">
                <a16:creationId xmlns:a16="http://schemas.microsoft.com/office/drawing/2014/main" id="{D59AE6D8-FE66-423D-8838-F81EA757A3F9}"/>
              </a:ext>
            </a:extLst>
          </p:cNvPr>
          <p:cNvPicPr>
            <a:picLocks noChangeAspect="1"/>
          </p:cNvPicPr>
          <p:nvPr/>
        </p:nvPicPr>
        <p:blipFill rotWithShape="1">
          <a:blip r:embed="rId2"/>
          <a:srcRect l="15228" r="1636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4" name="TextBox 3">
            <a:extLst>
              <a:ext uri="{FF2B5EF4-FFF2-40B4-BE49-F238E27FC236}">
                <a16:creationId xmlns:a16="http://schemas.microsoft.com/office/drawing/2014/main" id="{56EBAF7E-3F75-4F42-BB38-C3627C29EB0B}"/>
              </a:ext>
            </a:extLst>
          </p:cNvPr>
          <p:cNvSpPr txBox="1"/>
          <p:nvPr/>
        </p:nvSpPr>
        <p:spPr>
          <a:xfrm>
            <a:off x="9272210" y="5534781"/>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Nikola Klimaszewska </a:t>
            </a:r>
            <a:r>
              <a:rPr lang="en-US" err="1">
                <a:cs typeface="Calibri"/>
              </a:rPr>
              <a:t>klasa</a:t>
            </a:r>
            <a:r>
              <a:rPr lang="en-US">
                <a:cs typeface="Calibri"/>
              </a:rPr>
              <a:t> </a:t>
            </a:r>
            <a:r>
              <a:rPr lang="en-US" err="1">
                <a:cs typeface="Calibri"/>
              </a:rPr>
              <a:t>VIa</a:t>
            </a:r>
            <a:r>
              <a:rPr lang="en-US">
                <a:cs typeface="Calibri"/>
              </a:rPr>
              <a:t> </a:t>
            </a:r>
            <a:r>
              <a:rPr lang="en-US" err="1">
                <a:cs typeface="Calibri"/>
              </a:rPr>
              <a:t>Szkoła</a:t>
            </a:r>
            <a:r>
              <a:rPr lang="en-US">
                <a:cs typeface="Calibri"/>
              </a:rPr>
              <a:t> </a:t>
            </a:r>
            <a:r>
              <a:rPr lang="en-US" err="1">
                <a:cs typeface="Calibri"/>
              </a:rPr>
              <a:t>Podstawowa</a:t>
            </a:r>
            <a:r>
              <a:rPr lang="en-US">
                <a:cs typeface="Calibri"/>
              </a:rPr>
              <a:t> </a:t>
            </a:r>
            <a:r>
              <a:rPr lang="en-US" err="1">
                <a:cs typeface="Calibri"/>
              </a:rPr>
              <a:t>im</a:t>
            </a:r>
            <a:r>
              <a:rPr lang="en-US">
                <a:cs typeface="Calibri"/>
              </a:rPr>
              <a:t>. </a:t>
            </a:r>
            <a:r>
              <a:rPr lang="en-US" err="1">
                <a:cs typeface="Calibri"/>
              </a:rPr>
              <a:t>Mikołaja</a:t>
            </a:r>
            <a:r>
              <a:rPr lang="en-US">
                <a:cs typeface="Calibri"/>
              </a:rPr>
              <a:t> </a:t>
            </a:r>
            <a:r>
              <a:rPr lang="en-US" err="1">
                <a:cs typeface="Calibri"/>
              </a:rPr>
              <a:t>Kopernika</a:t>
            </a:r>
            <a:r>
              <a:rPr lang="en-US">
                <a:cs typeface="Calibri"/>
              </a:rPr>
              <a:t> w </a:t>
            </a:r>
            <a:r>
              <a:rPr lang="en-US" err="1">
                <a:cs typeface="Calibri"/>
              </a:rPr>
              <a:t>Goworowie</a:t>
            </a:r>
            <a:r>
              <a:rPr lang="en-US">
                <a:cs typeface="Calibri"/>
              </a:rPr>
              <a:t> </a:t>
            </a:r>
          </a:p>
        </p:txBody>
      </p:sp>
    </p:spTree>
    <p:extLst>
      <p:ext uri="{BB962C8B-B14F-4D97-AF65-F5344CB8AC3E}">
        <p14:creationId xmlns:p14="http://schemas.microsoft.com/office/powerpoint/2010/main" val="6503171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1568919-CABC-44E1-B41E-8F6AC9817FD5}"/>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2400" kern="1200">
                <a:solidFill>
                  <a:srgbClr val="FFFFFF"/>
                </a:solidFill>
                <a:latin typeface="+mj-lt"/>
                <a:ea typeface="+mj-ea"/>
                <a:cs typeface="+mj-cs"/>
              </a:rPr>
              <a:t>Było jeszcze paru innych bohaterów, ale ja nie będę wszystkich zdradzała. Jeśli chcecie dowiedzieć się o innych bohaterach to zachęcam do przeczytania książki. Na pewno się wam spodoba.</a:t>
            </a:r>
          </a:p>
        </p:txBody>
      </p:sp>
    </p:spTree>
    <p:extLst>
      <p:ext uri="{BB962C8B-B14F-4D97-AF65-F5344CB8AC3E}">
        <p14:creationId xmlns:p14="http://schemas.microsoft.com/office/powerpoint/2010/main" val="344426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8420316-9EFE-4B73-904E-346D7D651522}"/>
              </a:ext>
            </a:extLst>
          </p:cNvPr>
          <p:cNvSpPr>
            <a:spLocks noGrp="1"/>
          </p:cNvSpPr>
          <p:nvPr>
            <p:ph type="title"/>
          </p:nvPr>
        </p:nvSpPr>
        <p:spPr>
          <a:xfrm>
            <a:off x="934872" y="982272"/>
            <a:ext cx="3388419" cy="4560970"/>
          </a:xfrm>
        </p:spPr>
        <p:txBody>
          <a:bodyPr>
            <a:normAutofit/>
          </a:bodyPr>
          <a:lstStyle/>
          <a:p>
            <a:r>
              <a:rPr lang="en-US" sz="4000">
                <a:solidFill>
                  <a:srgbClr val="FFFFFF"/>
                </a:solidFill>
                <a:cs typeface="Calibri Light"/>
              </a:rPr>
              <a:t>Plan wydarzeń </a:t>
            </a:r>
            <a:endParaRPr lang="en-US" sz="4000">
              <a:solidFill>
                <a:srgbClr val="FFFFFF"/>
              </a:solidFill>
            </a:endParaRP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B9C224A1-1E1B-449A-A23D-775E52020C5F}"/>
              </a:ext>
            </a:extLst>
          </p:cNvPr>
          <p:cNvSpPr>
            <a:spLocks noGrp="1"/>
          </p:cNvSpPr>
          <p:nvPr>
            <p:ph idx="1"/>
          </p:nvPr>
        </p:nvSpPr>
        <p:spPr>
          <a:xfrm>
            <a:off x="5221862" y="1719618"/>
            <a:ext cx="5948831" cy="4334629"/>
          </a:xfrm>
        </p:spPr>
        <p:txBody>
          <a:bodyPr vert="horz" lIns="91440" tIns="45720" rIns="91440" bIns="45720" rtlCol="0" anchor="ctr">
            <a:normAutofit/>
          </a:bodyPr>
          <a:lstStyle/>
          <a:p>
            <a:pPr marL="0" indent="0">
              <a:buNone/>
            </a:pPr>
            <a:r>
              <a:rPr lang="en-US" sz="2200" dirty="0">
                <a:solidFill>
                  <a:srgbClr val="FEFFFF"/>
                </a:solidFill>
                <a:cs typeface="Calibri" panose="020F0502020204030204"/>
              </a:rPr>
              <a:t>1. </a:t>
            </a:r>
            <a:r>
              <a:rPr lang="en-US" sz="2200" dirty="0" err="1">
                <a:solidFill>
                  <a:srgbClr val="FEFFFF"/>
                </a:solidFill>
                <a:cs typeface="Calibri" panose="020F0502020204030204"/>
              </a:rPr>
              <a:t>Wizyta</a:t>
            </a:r>
            <a:r>
              <a:rPr lang="en-US" sz="2200" dirty="0">
                <a:solidFill>
                  <a:srgbClr val="FEFFFF"/>
                </a:solidFill>
                <a:cs typeface="Calibri" panose="020F0502020204030204"/>
              </a:rPr>
              <a:t> </a:t>
            </a:r>
            <a:r>
              <a:rPr lang="en-US" sz="2200" dirty="0" err="1">
                <a:solidFill>
                  <a:srgbClr val="FEFFFF"/>
                </a:solidFill>
                <a:cs typeface="Calibri" panose="020F0502020204030204"/>
              </a:rPr>
              <a:t>Gandalfa</a:t>
            </a:r>
            <a:r>
              <a:rPr lang="en-US" sz="2200" dirty="0">
                <a:solidFill>
                  <a:srgbClr val="FEFFFF"/>
                </a:solidFill>
                <a:cs typeface="Calibri" panose="020F0502020204030204"/>
              </a:rPr>
              <a:t> </a:t>
            </a:r>
            <a:r>
              <a:rPr lang="en-US" sz="2200" dirty="0" err="1">
                <a:solidFill>
                  <a:srgbClr val="FEFFFF"/>
                </a:solidFill>
                <a:cs typeface="Calibri" panose="020F0502020204030204"/>
              </a:rPr>
              <a:t>i</a:t>
            </a:r>
            <a:r>
              <a:rPr lang="en-US" sz="2200" dirty="0">
                <a:solidFill>
                  <a:srgbClr val="FEFFFF"/>
                </a:solidFill>
                <a:cs typeface="Calibri" panose="020F0502020204030204"/>
              </a:rPr>
              <a:t> </a:t>
            </a:r>
            <a:r>
              <a:rPr lang="en-US" sz="2200" dirty="0" err="1">
                <a:solidFill>
                  <a:srgbClr val="FEFFFF"/>
                </a:solidFill>
                <a:cs typeface="Calibri" panose="020F0502020204030204"/>
              </a:rPr>
              <a:t>krasnoludów</a:t>
            </a:r>
            <a:r>
              <a:rPr lang="en-US" sz="2200" dirty="0">
                <a:solidFill>
                  <a:srgbClr val="FEFFFF"/>
                </a:solidFill>
                <a:cs typeface="Calibri" panose="020F0502020204030204"/>
              </a:rPr>
              <a:t> u </a:t>
            </a:r>
            <a:r>
              <a:rPr lang="en-US" sz="2200" dirty="0" err="1">
                <a:solidFill>
                  <a:srgbClr val="FEFFFF"/>
                </a:solidFill>
                <a:cs typeface="Calibri" panose="020F0502020204030204"/>
              </a:rPr>
              <a:t>Bilba</a:t>
            </a:r>
            <a:r>
              <a:rPr lang="en-US" sz="2200" dirty="0">
                <a:solidFill>
                  <a:srgbClr val="FEFFFF"/>
                </a:solidFill>
                <a:cs typeface="Calibri" panose="020F0502020204030204"/>
              </a:rPr>
              <a:t> </a:t>
            </a:r>
            <a:r>
              <a:rPr lang="en-US" sz="2200" dirty="0" err="1">
                <a:solidFill>
                  <a:srgbClr val="FEFFFF"/>
                </a:solidFill>
                <a:cs typeface="Calibri" panose="020F0502020204030204"/>
              </a:rPr>
              <a:t>Bagginsa</a:t>
            </a:r>
            <a:endParaRPr lang="en-US" sz="2200" dirty="0" err="1">
              <a:solidFill>
                <a:srgbClr val="FEFFFF"/>
              </a:solidFill>
            </a:endParaRPr>
          </a:p>
          <a:p>
            <a:pPr marL="0" indent="0">
              <a:buNone/>
            </a:pPr>
            <a:r>
              <a:rPr lang="en-US" sz="2200" dirty="0">
                <a:solidFill>
                  <a:srgbClr val="FEFFFF"/>
                </a:solidFill>
                <a:cs typeface="Calibri" panose="020F0502020204030204"/>
              </a:rPr>
              <a:t>2. </a:t>
            </a:r>
            <a:r>
              <a:rPr lang="en-US" sz="2200" dirty="0" err="1">
                <a:solidFill>
                  <a:srgbClr val="FEFFFF"/>
                </a:solidFill>
                <a:cs typeface="Calibri" panose="020F0502020204030204"/>
              </a:rPr>
              <a:t>Wyruszenie</a:t>
            </a:r>
            <a:r>
              <a:rPr lang="en-US" sz="2200" dirty="0">
                <a:solidFill>
                  <a:srgbClr val="FEFFFF"/>
                </a:solidFill>
                <a:cs typeface="Calibri" panose="020F0502020204030204"/>
              </a:rPr>
              <a:t> </a:t>
            </a:r>
            <a:r>
              <a:rPr lang="en-US" sz="2200" dirty="0" err="1">
                <a:solidFill>
                  <a:srgbClr val="FEFFFF"/>
                </a:solidFill>
                <a:cs typeface="Calibri" panose="020F0502020204030204"/>
              </a:rPr>
              <a:t>na</a:t>
            </a:r>
            <a:r>
              <a:rPr lang="en-US" sz="2200" dirty="0">
                <a:solidFill>
                  <a:srgbClr val="FEFFFF"/>
                </a:solidFill>
                <a:cs typeface="Calibri" panose="020F0502020204030204"/>
              </a:rPr>
              <a:t> </a:t>
            </a:r>
            <a:r>
              <a:rPr lang="en-US" sz="2200" dirty="0" err="1">
                <a:solidFill>
                  <a:srgbClr val="FEFFFF"/>
                </a:solidFill>
                <a:cs typeface="Calibri" panose="020F0502020204030204"/>
              </a:rPr>
              <a:t>wyprawę</a:t>
            </a:r>
            <a:r>
              <a:rPr lang="en-US" sz="2200" dirty="0">
                <a:solidFill>
                  <a:srgbClr val="FEFFFF"/>
                </a:solidFill>
                <a:cs typeface="Calibri" panose="020F0502020204030204"/>
              </a:rPr>
              <a:t> po </a:t>
            </a:r>
            <a:r>
              <a:rPr lang="en-US" sz="2200" dirty="0" err="1">
                <a:solidFill>
                  <a:srgbClr val="FEFFFF"/>
                </a:solidFill>
                <a:cs typeface="Calibri" panose="020F0502020204030204"/>
              </a:rPr>
              <a:t>skarb</a:t>
            </a:r>
            <a:r>
              <a:rPr lang="en-US" sz="2200" dirty="0">
                <a:solidFill>
                  <a:srgbClr val="FEFFFF"/>
                </a:solidFill>
                <a:cs typeface="Calibri" panose="020F0502020204030204"/>
              </a:rPr>
              <a:t> </a:t>
            </a:r>
          </a:p>
          <a:p>
            <a:pPr marL="0" indent="0">
              <a:buNone/>
            </a:pPr>
            <a:r>
              <a:rPr lang="en-US" sz="2200" dirty="0">
                <a:solidFill>
                  <a:srgbClr val="FEFFFF"/>
                </a:solidFill>
                <a:cs typeface="Calibri" panose="020F0502020204030204"/>
              </a:rPr>
              <a:t>3. </a:t>
            </a:r>
            <a:r>
              <a:rPr lang="en-US" sz="2200" dirty="0" err="1">
                <a:solidFill>
                  <a:srgbClr val="FEFFFF"/>
                </a:solidFill>
                <a:cs typeface="Calibri" panose="020F0502020204030204"/>
              </a:rPr>
              <a:t>Spotkanie</a:t>
            </a:r>
            <a:r>
              <a:rPr lang="en-US" sz="2200" dirty="0">
                <a:solidFill>
                  <a:srgbClr val="FEFFFF"/>
                </a:solidFill>
                <a:cs typeface="Calibri" panose="020F0502020204030204"/>
              </a:rPr>
              <a:t> z </a:t>
            </a:r>
            <a:r>
              <a:rPr lang="en-US" sz="2200" dirty="0" err="1">
                <a:solidFill>
                  <a:srgbClr val="FEFFFF"/>
                </a:solidFill>
                <a:cs typeface="Calibri" panose="020F0502020204030204"/>
              </a:rPr>
              <a:t>trollami</a:t>
            </a:r>
            <a:r>
              <a:rPr lang="en-US" sz="2200" dirty="0">
                <a:solidFill>
                  <a:srgbClr val="FEFFFF"/>
                </a:solidFill>
                <a:cs typeface="Calibri" panose="020F0502020204030204"/>
              </a:rPr>
              <a:t> </a:t>
            </a:r>
          </a:p>
          <a:p>
            <a:pPr marL="0" indent="0">
              <a:buNone/>
            </a:pPr>
            <a:r>
              <a:rPr lang="en-US" sz="2200" dirty="0">
                <a:solidFill>
                  <a:srgbClr val="FEFFFF"/>
                </a:solidFill>
                <a:cs typeface="Calibri" panose="020F0502020204030204"/>
              </a:rPr>
              <a:t>4. </a:t>
            </a:r>
            <a:r>
              <a:rPr lang="en-US" sz="2200" dirty="0" err="1">
                <a:solidFill>
                  <a:srgbClr val="FEFFFF"/>
                </a:solidFill>
                <a:cs typeface="Calibri" panose="020F0502020204030204"/>
              </a:rPr>
              <a:t>Niebezpieczeństwo</a:t>
            </a:r>
            <a:r>
              <a:rPr lang="en-US" sz="2200" dirty="0">
                <a:solidFill>
                  <a:srgbClr val="FEFFFF"/>
                </a:solidFill>
                <a:cs typeface="Calibri" panose="020F0502020204030204"/>
              </a:rPr>
              <a:t> - w </a:t>
            </a:r>
            <a:r>
              <a:rPr lang="en-US" sz="2200" dirty="0" err="1">
                <a:solidFill>
                  <a:srgbClr val="FEFFFF"/>
                </a:solidFill>
                <a:cs typeface="Calibri" panose="020F0502020204030204"/>
              </a:rPr>
              <a:t>podziemnym</a:t>
            </a:r>
            <a:r>
              <a:rPr lang="en-US" sz="2200" dirty="0">
                <a:solidFill>
                  <a:srgbClr val="FEFFFF"/>
                </a:solidFill>
                <a:cs typeface="Calibri" panose="020F0502020204030204"/>
              </a:rPr>
              <a:t> </a:t>
            </a:r>
            <a:r>
              <a:rPr lang="en-US" sz="2200" dirty="0" err="1">
                <a:solidFill>
                  <a:srgbClr val="FEFFFF"/>
                </a:solidFill>
                <a:cs typeface="Calibri" panose="020F0502020204030204"/>
              </a:rPr>
              <a:t>państwie</a:t>
            </a:r>
            <a:r>
              <a:rPr lang="en-US" sz="2200" dirty="0">
                <a:solidFill>
                  <a:srgbClr val="FEFFFF"/>
                </a:solidFill>
                <a:cs typeface="Calibri" panose="020F0502020204030204"/>
              </a:rPr>
              <a:t> </a:t>
            </a:r>
            <a:r>
              <a:rPr lang="en-US" sz="2200" dirty="0" err="1">
                <a:solidFill>
                  <a:srgbClr val="FEFFFF"/>
                </a:solidFill>
                <a:cs typeface="Calibri" panose="020F0502020204030204"/>
              </a:rPr>
              <a:t>Goblinów</a:t>
            </a:r>
            <a:r>
              <a:rPr lang="en-US" sz="2200" dirty="0">
                <a:solidFill>
                  <a:srgbClr val="FEFFFF"/>
                </a:solidFill>
                <a:cs typeface="Calibri" panose="020F0502020204030204"/>
              </a:rPr>
              <a:t> </a:t>
            </a:r>
          </a:p>
          <a:p>
            <a:pPr marL="0" indent="0">
              <a:buNone/>
            </a:pPr>
            <a:r>
              <a:rPr lang="en-US" sz="2200" dirty="0">
                <a:solidFill>
                  <a:srgbClr val="FEFFFF"/>
                </a:solidFill>
                <a:cs typeface="Calibri" panose="020F0502020204030204"/>
              </a:rPr>
              <a:t>5. W </a:t>
            </a:r>
            <a:r>
              <a:rPr lang="en-US" sz="2200" dirty="0" err="1">
                <a:solidFill>
                  <a:srgbClr val="FEFFFF"/>
                </a:solidFill>
                <a:cs typeface="Calibri" panose="020F0502020204030204"/>
              </a:rPr>
              <a:t>niewoli</a:t>
            </a:r>
            <a:r>
              <a:rPr lang="en-US" sz="2200" dirty="0">
                <a:solidFill>
                  <a:srgbClr val="FEFFFF"/>
                </a:solidFill>
                <a:cs typeface="Calibri" panose="020F0502020204030204"/>
              </a:rPr>
              <a:t> </a:t>
            </a:r>
            <a:r>
              <a:rPr lang="en-US" sz="2200" dirty="0" err="1">
                <a:solidFill>
                  <a:srgbClr val="FEFFFF"/>
                </a:solidFill>
                <a:cs typeface="Calibri" panose="020F0502020204030204"/>
              </a:rPr>
              <a:t>elfów</a:t>
            </a:r>
            <a:r>
              <a:rPr lang="en-US" sz="2200" dirty="0">
                <a:solidFill>
                  <a:srgbClr val="FEFFFF"/>
                </a:solidFill>
                <a:cs typeface="Calibri" panose="020F0502020204030204"/>
              </a:rPr>
              <a:t> </a:t>
            </a:r>
          </a:p>
          <a:p>
            <a:pPr marL="0" indent="0">
              <a:buNone/>
            </a:pPr>
            <a:r>
              <a:rPr lang="en-US" sz="2200" dirty="0">
                <a:solidFill>
                  <a:srgbClr val="FEFFFF"/>
                </a:solidFill>
                <a:cs typeface="Calibri" panose="020F0502020204030204"/>
              </a:rPr>
              <a:t>6. U </a:t>
            </a:r>
            <a:r>
              <a:rPr lang="en-US" sz="2200" dirty="0" err="1">
                <a:solidFill>
                  <a:srgbClr val="FEFFFF"/>
                </a:solidFill>
                <a:cs typeface="Calibri" panose="020F0502020204030204"/>
              </a:rPr>
              <a:t>stóp</a:t>
            </a:r>
            <a:r>
              <a:rPr lang="en-US" sz="2200" dirty="0">
                <a:solidFill>
                  <a:srgbClr val="FEFFFF"/>
                </a:solidFill>
                <a:cs typeface="Calibri" panose="020F0502020204030204"/>
              </a:rPr>
              <a:t> </a:t>
            </a:r>
            <a:r>
              <a:rPr lang="en-US" sz="2200" dirty="0" err="1">
                <a:solidFill>
                  <a:srgbClr val="FEFFFF"/>
                </a:solidFill>
                <a:cs typeface="Calibri" panose="020F0502020204030204"/>
              </a:rPr>
              <a:t>Samotnej</a:t>
            </a:r>
            <a:r>
              <a:rPr lang="en-US" sz="2200" dirty="0">
                <a:solidFill>
                  <a:srgbClr val="FEFFFF"/>
                </a:solidFill>
                <a:cs typeface="Calibri" panose="020F0502020204030204"/>
              </a:rPr>
              <a:t> </a:t>
            </a:r>
            <a:r>
              <a:rPr lang="en-US" sz="2200" dirty="0" err="1">
                <a:solidFill>
                  <a:srgbClr val="FEFFFF"/>
                </a:solidFill>
                <a:cs typeface="Calibri" panose="020F0502020204030204"/>
              </a:rPr>
              <a:t>Góry</a:t>
            </a:r>
            <a:r>
              <a:rPr lang="en-US" sz="2200" dirty="0">
                <a:solidFill>
                  <a:srgbClr val="FEFFFF"/>
                </a:solidFill>
                <a:cs typeface="Calibri" panose="020F0502020204030204"/>
              </a:rPr>
              <a:t> </a:t>
            </a:r>
          </a:p>
          <a:p>
            <a:pPr marL="0" indent="0">
              <a:buNone/>
            </a:pPr>
            <a:r>
              <a:rPr lang="en-US" sz="2200" dirty="0">
                <a:solidFill>
                  <a:srgbClr val="FEFFFF"/>
                </a:solidFill>
                <a:cs typeface="Calibri" panose="020F0502020204030204"/>
              </a:rPr>
              <a:t>7. </a:t>
            </a:r>
            <a:r>
              <a:rPr lang="en-US" sz="2200" dirty="0" err="1">
                <a:solidFill>
                  <a:srgbClr val="FEFFFF"/>
                </a:solidFill>
                <a:cs typeface="Calibri" panose="020F0502020204030204"/>
              </a:rPr>
              <a:t>Spotkanie</a:t>
            </a:r>
            <a:r>
              <a:rPr lang="en-US" sz="2200" dirty="0">
                <a:solidFill>
                  <a:srgbClr val="FEFFFF"/>
                </a:solidFill>
                <a:cs typeface="Calibri" panose="020F0502020204030204"/>
              </a:rPr>
              <a:t> </a:t>
            </a:r>
            <a:r>
              <a:rPr lang="en-US" sz="2200" dirty="0" err="1">
                <a:solidFill>
                  <a:srgbClr val="FEFFFF"/>
                </a:solidFill>
                <a:cs typeface="Calibri" panose="020F0502020204030204"/>
              </a:rPr>
              <a:t>Bilba</a:t>
            </a:r>
            <a:r>
              <a:rPr lang="en-US" sz="2200" dirty="0">
                <a:solidFill>
                  <a:srgbClr val="FEFFFF"/>
                </a:solidFill>
                <a:cs typeface="Calibri" panose="020F0502020204030204"/>
              </a:rPr>
              <a:t> </a:t>
            </a:r>
            <a:r>
              <a:rPr lang="en-US" sz="2200" dirty="0" err="1">
                <a:solidFill>
                  <a:srgbClr val="FEFFFF"/>
                </a:solidFill>
                <a:cs typeface="Calibri" panose="020F0502020204030204"/>
              </a:rPr>
              <a:t>ze</a:t>
            </a:r>
            <a:r>
              <a:rPr lang="en-US" sz="2200" dirty="0">
                <a:solidFill>
                  <a:srgbClr val="FEFFFF"/>
                </a:solidFill>
                <a:cs typeface="Calibri" panose="020F0502020204030204"/>
              </a:rPr>
              <a:t> </a:t>
            </a:r>
            <a:r>
              <a:rPr lang="en-US" sz="2200" dirty="0" err="1">
                <a:solidFill>
                  <a:srgbClr val="FEFFFF"/>
                </a:solidFill>
                <a:cs typeface="Calibri" panose="020F0502020204030204"/>
              </a:rPr>
              <a:t>smokiem</a:t>
            </a:r>
            <a:r>
              <a:rPr lang="en-US" sz="2200" dirty="0">
                <a:solidFill>
                  <a:srgbClr val="FEFFFF"/>
                </a:solidFill>
                <a:cs typeface="Calibri" panose="020F0502020204030204"/>
              </a:rPr>
              <a:t> </a:t>
            </a:r>
          </a:p>
          <a:p>
            <a:pPr marL="0" indent="0">
              <a:buNone/>
            </a:pPr>
            <a:r>
              <a:rPr lang="en-US" sz="2200" dirty="0">
                <a:solidFill>
                  <a:srgbClr val="FEFFFF"/>
                </a:solidFill>
                <a:cs typeface="Calibri" panose="020F0502020204030204"/>
              </a:rPr>
              <a:t>8. </a:t>
            </a:r>
            <a:r>
              <a:rPr lang="en-US" sz="2200" dirty="0" err="1">
                <a:solidFill>
                  <a:srgbClr val="FEFFFF"/>
                </a:solidFill>
                <a:cs typeface="Calibri" panose="020F0502020204030204"/>
              </a:rPr>
              <a:t>Bitwa</a:t>
            </a:r>
            <a:r>
              <a:rPr lang="en-US" sz="2200" dirty="0">
                <a:solidFill>
                  <a:srgbClr val="FEFFFF"/>
                </a:solidFill>
                <a:cs typeface="Calibri" panose="020F0502020204030204"/>
              </a:rPr>
              <a:t> </a:t>
            </a:r>
            <a:r>
              <a:rPr lang="en-US" sz="2200" dirty="0" err="1">
                <a:solidFill>
                  <a:srgbClr val="FEFFFF"/>
                </a:solidFill>
                <a:cs typeface="Calibri" panose="020F0502020204030204"/>
              </a:rPr>
              <a:t>Pięciu</a:t>
            </a:r>
            <a:r>
              <a:rPr lang="en-US" sz="2200" dirty="0">
                <a:solidFill>
                  <a:srgbClr val="FEFFFF"/>
                </a:solidFill>
                <a:cs typeface="Calibri" panose="020F0502020204030204"/>
              </a:rPr>
              <a:t> </a:t>
            </a:r>
            <a:r>
              <a:rPr lang="en-US" sz="2200" dirty="0" err="1">
                <a:solidFill>
                  <a:srgbClr val="FEFFFF"/>
                </a:solidFill>
                <a:cs typeface="Calibri" panose="020F0502020204030204"/>
              </a:rPr>
              <a:t>Armii</a:t>
            </a:r>
          </a:p>
          <a:p>
            <a:pPr marL="0" indent="0">
              <a:buNone/>
            </a:pPr>
            <a:r>
              <a:rPr lang="en-US" sz="2200" dirty="0">
                <a:solidFill>
                  <a:srgbClr val="FEFFFF"/>
                </a:solidFill>
                <a:cs typeface="Calibri" panose="020F0502020204030204"/>
              </a:rPr>
              <a:t>9. </a:t>
            </a:r>
            <a:r>
              <a:rPr lang="en-US" sz="2200" dirty="0" err="1">
                <a:solidFill>
                  <a:srgbClr val="FEFFFF"/>
                </a:solidFill>
                <a:cs typeface="Calibri" panose="020F0502020204030204"/>
              </a:rPr>
              <a:t>Powrót</a:t>
            </a:r>
            <a:r>
              <a:rPr lang="en-US" sz="2200" dirty="0">
                <a:solidFill>
                  <a:srgbClr val="FEFFFF"/>
                </a:solidFill>
                <a:cs typeface="Calibri" panose="020F0502020204030204"/>
              </a:rPr>
              <a:t> </a:t>
            </a:r>
            <a:r>
              <a:rPr lang="en-US" sz="2200" dirty="0" err="1">
                <a:solidFill>
                  <a:srgbClr val="FEFFFF"/>
                </a:solidFill>
                <a:cs typeface="Calibri" panose="020F0502020204030204"/>
              </a:rPr>
              <a:t>Bilba</a:t>
            </a:r>
            <a:r>
              <a:rPr lang="en-US" sz="2200" dirty="0">
                <a:solidFill>
                  <a:srgbClr val="FEFFFF"/>
                </a:solidFill>
                <a:cs typeface="Calibri" panose="020F0502020204030204"/>
              </a:rPr>
              <a:t> do </a:t>
            </a:r>
            <a:r>
              <a:rPr lang="en-US" sz="2200" dirty="0" err="1">
                <a:solidFill>
                  <a:srgbClr val="FEFFFF"/>
                </a:solidFill>
                <a:cs typeface="Calibri" panose="020F0502020204030204"/>
              </a:rPr>
              <a:t>domu</a:t>
            </a:r>
            <a:r>
              <a:rPr lang="en-US" sz="2200" dirty="0">
                <a:solidFill>
                  <a:srgbClr val="FEFFFF"/>
                </a:solidFill>
                <a:cs typeface="Calibri" panose="020F0502020204030204"/>
              </a:rPr>
              <a:t> </a:t>
            </a:r>
          </a:p>
        </p:txBody>
      </p:sp>
    </p:spTree>
    <p:extLst>
      <p:ext uri="{BB962C8B-B14F-4D97-AF65-F5344CB8AC3E}">
        <p14:creationId xmlns:p14="http://schemas.microsoft.com/office/powerpoint/2010/main" val="217625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08AC3-1A69-49FD-9FE7-45F1A6F3FCB4}"/>
              </a:ext>
            </a:extLst>
          </p:cNvPr>
          <p:cNvSpPr>
            <a:spLocks noGrp="1"/>
          </p:cNvSpPr>
          <p:nvPr>
            <p:ph type="title"/>
          </p:nvPr>
        </p:nvSpPr>
        <p:spPr>
          <a:xfrm>
            <a:off x="609601" y="4385066"/>
            <a:ext cx="10923638" cy="1317643"/>
          </a:xfrm>
        </p:spPr>
        <p:txBody>
          <a:bodyPr vert="horz" lIns="91440" tIns="45720" rIns="91440" bIns="45720" rtlCol="0" anchor="b">
            <a:normAutofit/>
          </a:bodyPr>
          <a:lstStyle/>
          <a:p>
            <a:r>
              <a:rPr lang="en-US" sz="6000" kern="1200">
                <a:solidFill>
                  <a:schemeClr val="tx1"/>
                </a:solidFill>
                <a:latin typeface="+mj-lt"/>
                <a:ea typeface="+mj-ea"/>
                <a:cs typeface="+mj-cs"/>
              </a:rPr>
              <a:t>Niespodziewani goście </a:t>
            </a:r>
          </a:p>
        </p:txBody>
      </p:sp>
      <p:pic>
        <p:nvPicPr>
          <p:cNvPr id="4" name="Picture 4">
            <a:extLst>
              <a:ext uri="{FF2B5EF4-FFF2-40B4-BE49-F238E27FC236}">
                <a16:creationId xmlns:a16="http://schemas.microsoft.com/office/drawing/2014/main" id="{AF134EEC-0590-43FB-8849-D005DA8C1C6A}"/>
              </a:ext>
            </a:extLst>
          </p:cNvPr>
          <p:cNvPicPr>
            <a:picLocks noGrp="1" noChangeAspect="1"/>
          </p:cNvPicPr>
          <p:nvPr>
            <p:ph idx="1"/>
          </p:nvPr>
        </p:nvPicPr>
        <p:blipFill rotWithShape="1">
          <a:blip r:embed="rId2"/>
          <a:srcRect l="22358" r="16361" b="2"/>
          <a:stretch/>
        </p:blipFill>
        <p:spPr>
          <a:xfrm>
            <a:off x="20" y="10"/>
            <a:ext cx="6095974" cy="4252522"/>
          </a:xfrm>
          <a:prstGeom prst="rect">
            <a:avLst/>
          </a:prstGeom>
        </p:spPr>
      </p:pic>
      <p:pic>
        <p:nvPicPr>
          <p:cNvPr id="5" name="Picture 5">
            <a:extLst>
              <a:ext uri="{FF2B5EF4-FFF2-40B4-BE49-F238E27FC236}">
                <a16:creationId xmlns:a16="http://schemas.microsoft.com/office/drawing/2014/main" id="{0E43812F-2A27-4366-8570-3F1266B646B9}"/>
              </a:ext>
            </a:extLst>
          </p:cNvPr>
          <p:cNvPicPr>
            <a:picLocks noChangeAspect="1"/>
          </p:cNvPicPr>
          <p:nvPr/>
        </p:nvPicPr>
        <p:blipFill rotWithShape="1">
          <a:blip r:embed="rId3"/>
          <a:srcRect l="12571" r="-1" b="-1"/>
          <a:stretch/>
        </p:blipFill>
        <p:spPr>
          <a:xfrm>
            <a:off x="6095999" y="-681"/>
            <a:ext cx="6096001" cy="4253215"/>
          </a:xfrm>
          <a:prstGeom prst="rect">
            <a:avLst/>
          </a:prstGeom>
        </p:spPr>
      </p:pic>
      <p:cxnSp>
        <p:nvCxnSpPr>
          <p:cNvPr id="10" name="Straight Connector 9">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6489435"/>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0">
            <a:extLst>
              <a:ext uri="{FF2B5EF4-FFF2-40B4-BE49-F238E27FC236}">
                <a16:creationId xmlns:a16="http://schemas.microsoft.com/office/drawing/2014/main" id="{02D44074-0B69-4F0C-A7B3-5645CE40D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rgbClr val="5A3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99AD1E2D-F7BF-4DD6-B635-1A1473D96E4D}"/>
              </a:ext>
            </a:extLst>
          </p:cNvPr>
          <p:cNvPicPr>
            <a:picLocks noChangeAspect="1"/>
          </p:cNvPicPr>
          <p:nvPr/>
        </p:nvPicPr>
        <p:blipFill>
          <a:blip r:embed="rId2"/>
          <a:stretch>
            <a:fillRect/>
          </a:stretch>
        </p:blipFill>
        <p:spPr>
          <a:xfrm>
            <a:off x="698500" y="635000"/>
            <a:ext cx="3187700" cy="2019300"/>
          </a:xfrm>
          <a:prstGeom prst="rect">
            <a:avLst/>
          </a:prstGeom>
        </p:spPr>
      </p:pic>
      <p:pic>
        <p:nvPicPr>
          <p:cNvPr id="6" name="Picture 6">
            <a:extLst>
              <a:ext uri="{FF2B5EF4-FFF2-40B4-BE49-F238E27FC236}">
                <a16:creationId xmlns:a16="http://schemas.microsoft.com/office/drawing/2014/main" id="{B812BAAC-5D64-47E7-84E9-DDEC5D823E88}"/>
              </a:ext>
            </a:extLst>
          </p:cNvPr>
          <p:cNvPicPr>
            <a:picLocks noChangeAspect="1"/>
          </p:cNvPicPr>
          <p:nvPr/>
        </p:nvPicPr>
        <p:blipFill>
          <a:blip r:embed="rId3"/>
          <a:stretch>
            <a:fillRect/>
          </a:stretch>
        </p:blipFill>
        <p:spPr>
          <a:xfrm>
            <a:off x="3949700" y="635000"/>
            <a:ext cx="3162300" cy="2019300"/>
          </a:xfrm>
          <a:prstGeom prst="rect">
            <a:avLst/>
          </a:prstGeom>
        </p:spPr>
      </p:pic>
      <p:pic>
        <p:nvPicPr>
          <p:cNvPr id="4" name="Picture 4">
            <a:extLst>
              <a:ext uri="{FF2B5EF4-FFF2-40B4-BE49-F238E27FC236}">
                <a16:creationId xmlns:a16="http://schemas.microsoft.com/office/drawing/2014/main" id="{AB2A8E8A-7D68-4054-824C-023E2609A189}"/>
              </a:ext>
            </a:extLst>
          </p:cNvPr>
          <p:cNvPicPr>
            <a:picLocks noGrp="1" noChangeAspect="1"/>
          </p:cNvPicPr>
          <p:nvPr>
            <p:ph idx="1"/>
          </p:nvPr>
        </p:nvPicPr>
        <p:blipFill>
          <a:blip r:embed="rId4"/>
          <a:stretch>
            <a:fillRect/>
          </a:stretch>
        </p:blipFill>
        <p:spPr>
          <a:xfrm>
            <a:off x="698500" y="2717800"/>
            <a:ext cx="6426200" cy="3467100"/>
          </a:xfrm>
        </p:spPr>
      </p:pic>
      <p:sp>
        <p:nvSpPr>
          <p:cNvPr id="2" name="Title 1">
            <a:extLst>
              <a:ext uri="{FF2B5EF4-FFF2-40B4-BE49-F238E27FC236}">
                <a16:creationId xmlns:a16="http://schemas.microsoft.com/office/drawing/2014/main" id="{1A3F4DC5-46E7-4D4D-942E-269A88E4A746}"/>
              </a:ext>
            </a:extLst>
          </p:cNvPr>
          <p:cNvSpPr>
            <a:spLocks noGrp="1"/>
          </p:cNvSpPr>
          <p:nvPr>
            <p:ph type="title"/>
          </p:nvPr>
        </p:nvSpPr>
        <p:spPr>
          <a:xfrm>
            <a:off x="8153399" y="640081"/>
            <a:ext cx="3395133" cy="5574452"/>
          </a:xfrm>
        </p:spPr>
        <p:txBody>
          <a:bodyPr vert="horz" lIns="91440" tIns="45720" rIns="91440" bIns="45720" rtlCol="0" anchor="ctr">
            <a:normAutofit/>
          </a:bodyPr>
          <a:lstStyle/>
          <a:p>
            <a:r>
              <a:rPr lang="en-US" kern="1200">
                <a:solidFill>
                  <a:srgbClr val="FFFFFF"/>
                </a:solidFill>
                <a:latin typeface="+mj-lt"/>
                <a:ea typeface="+mj-ea"/>
                <a:cs typeface="+mj-cs"/>
              </a:rPr>
              <a:t>Spływ w beczkach </a:t>
            </a:r>
          </a:p>
        </p:txBody>
      </p:sp>
    </p:spTree>
    <p:extLst>
      <p:ext uri="{BB962C8B-B14F-4D97-AF65-F5344CB8AC3E}">
        <p14:creationId xmlns:p14="http://schemas.microsoft.com/office/powerpoint/2010/main" val="4016431683"/>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29461C56-24C3-44A1-9B1A-ECF20B78C080}"/>
              </a:ext>
            </a:extLst>
          </p:cNvPr>
          <p:cNvPicPr>
            <a:picLocks noChangeAspect="1"/>
          </p:cNvPicPr>
          <p:nvPr/>
        </p:nvPicPr>
        <p:blipFill>
          <a:blip r:embed="rId2"/>
          <a:stretch>
            <a:fillRect/>
          </a:stretch>
        </p:blipFill>
        <p:spPr>
          <a:xfrm>
            <a:off x="990600" y="2374900"/>
            <a:ext cx="6438900" cy="3594100"/>
          </a:xfrm>
          <a:prstGeom prst="rect">
            <a:avLst/>
          </a:prstGeom>
        </p:spPr>
      </p:pic>
      <p:pic>
        <p:nvPicPr>
          <p:cNvPr id="6" name="Picture 6">
            <a:extLst>
              <a:ext uri="{FF2B5EF4-FFF2-40B4-BE49-F238E27FC236}">
                <a16:creationId xmlns:a16="http://schemas.microsoft.com/office/drawing/2014/main" id="{FAA0DC5E-9BCB-402F-AECB-5E4B38D8A098}"/>
              </a:ext>
            </a:extLst>
          </p:cNvPr>
          <p:cNvPicPr>
            <a:picLocks noChangeAspect="1"/>
          </p:cNvPicPr>
          <p:nvPr/>
        </p:nvPicPr>
        <p:blipFill>
          <a:blip r:embed="rId3"/>
          <a:stretch>
            <a:fillRect/>
          </a:stretch>
        </p:blipFill>
        <p:spPr>
          <a:xfrm>
            <a:off x="7493000" y="2374900"/>
            <a:ext cx="3670300" cy="1485900"/>
          </a:xfrm>
          <a:prstGeom prst="rect">
            <a:avLst/>
          </a:prstGeom>
        </p:spPr>
      </p:pic>
      <p:pic>
        <p:nvPicPr>
          <p:cNvPr id="4" name="Picture 4">
            <a:extLst>
              <a:ext uri="{FF2B5EF4-FFF2-40B4-BE49-F238E27FC236}">
                <a16:creationId xmlns:a16="http://schemas.microsoft.com/office/drawing/2014/main" id="{CD1C9AF6-8077-4B5E-BD8E-75700927199A}"/>
              </a:ext>
            </a:extLst>
          </p:cNvPr>
          <p:cNvPicPr>
            <a:picLocks noGrp="1" noChangeAspect="1"/>
          </p:cNvPicPr>
          <p:nvPr>
            <p:ph idx="1"/>
          </p:nvPr>
        </p:nvPicPr>
        <p:blipFill>
          <a:blip r:embed="rId4"/>
          <a:stretch>
            <a:fillRect/>
          </a:stretch>
        </p:blipFill>
        <p:spPr>
          <a:xfrm>
            <a:off x="7493000" y="3937000"/>
            <a:ext cx="3670300" cy="2032000"/>
          </a:xfrm>
        </p:spPr>
      </p:pic>
      <p:sp>
        <p:nvSpPr>
          <p:cNvPr id="2" name="Title 1">
            <a:extLst>
              <a:ext uri="{FF2B5EF4-FFF2-40B4-BE49-F238E27FC236}">
                <a16:creationId xmlns:a16="http://schemas.microsoft.com/office/drawing/2014/main" id="{C6329161-8C09-48D8-B4AE-736902B53493}"/>
              </a:ext>
            </a:extLst>
          </p:cNvPr>
          <p:cNvSpPr>
            <a:spLocks noGrp="1"/>
          </p:cNvSpPr>
          <p:nvPr>
            <p:ph type="title"/>
          </p:nvPr>
        </p:nvSpPr>
        <p:spPr>
          <a:xfrm>
            <a:off x="870204" y="606564"/>
            <a:ext cx="10451592" cy="1325563"/>
          </a:xfrm>
        </p:spPr>
        <p:txBody>
          <a:bodyPr anchor="ctr">
            <a:normAutofit/>
          </a:bodyPr>
          <a:lstStyle/>
          <a:p>
            <a:r>
              <a:rPr lang="en-US" err="1">
                <a:cs typeface="Calibri Light"/>
              </a:rPr>
              <a:t>Górskie</a:t>
            </a:r>
            <a:r>
              <a:rPr lang="en-US">
                <a:cs typeface="Calibri Light"/>
              </a:rPr>
              <a:t> </a:t>
            </a:r>
            <a:r>
              <a:rPr lang="en-US" err="1">
                <a:cs typeface="Calibri Light"/>
              </a:rPr>
              <a:t>trolle</a:t>
            </a:r>
            <a:r>
              <a:rPr lang="en-US">
                <a:cs typeface="Calibri Light"/>
              </a:rPr>
              <a:t> </a:t>
            </a:r>
            <a:endParaRPr lang="en-US"/>
          </a:p>
        </p:txBody>
      </p:sp>
    </p:spTree>
    <p:extLst>
      <p:ext uri="{BB962C8B-B14F-4D97-AF65-F5344CB8AC3E}">
        <p14:creationId xmlns:p14="http://schemas.microsoft.com/office/powerpoint/2010/main" val="369031560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8656-2580-40BF-A686-A50AE82EB147}"/>
              </a:ext>
            </a:extLst>
          </p:cNvPr>
          <p:cNvSpPr>
            <a:spLocks noGrp="1"/>
          </p:cNvSpPr>
          <p:nvPr>
            <p:ph type="title"/>
          </p:nvPr>
        </p:nvSpPr>
        <p:spPr>
          <a:xfrm>
            <a:off x="609601" y="4385066"/>
            <a:ext cx="10923638" cy="1317643"/>
          </a:xfrm>
        </p:spPr>
        <p:txBody>
          <a:bodyPr vert="horz" lIns="91440" tIns="45720" rIns="91440" bIns="45720" rtlCol="0" anchor="b">
            <a:normAutofit/>
          </a:bodyPr>
          <a:lstStyle/>
          <a:p>
            <a:r>
              <a:rPr lang="en-US" sz="6000" kern="1200">
                <a:solidFill>
                  <a:schemeClr val="tx1"/>
                </a:solidFill>
                <a:latin typeface="+mj-lt"/>
                <a:ea typeface="+mj-ea"/>
                <a:cs typeface="+mj-cs"/>
              </a:rPr>
              <a:t>Pierścień władzy </a:t>
            </a:r>
          </a:p>
        </p:txBody>
      </p:sp>
      <p:pic>
        <p:nvPicPr>
          <p:cNvPr id="4" name="Picture 4">
            <a:extLst>
              <a:ext uri="{FF2B5EF4-FFF2-40B4-BE49-F238E27FC236}">
                <a16:creationId xmlns:a16="http://schemas.microsoft.com/office/drawing/2014/main" id="{BB1DBD39-136A-475C-9BA2-24284E16E52F}"/>
              </a:ext>
            </a:extLst>
          </p:cNvPr>
          <p:cNvPicPr>
            <a:picLocks noGrp="1" noChangeAspect="1"/>
          </p:cNvPicPr>
          <p:nvPr>
            <p:ph idx="1"/>
          </p:nvPr>
        </p:nvPicPr>
        <p:blipFill rotWithShape="1">
          <a:blip r:embed="rId2"/>
          <a:srcRect l="12787" r="12672" b="1"/>
          <a:stretch/>
        </p:blipFill>
        <p:spPr>
          <a:xfrm>
            <a:off x="20" y="10"/>
            <a:ext cx="6095974" cy="4252522"/>
          </a:xfrm>
          <a:prstGeom prst="rect">
            <a:avLst/>
          </a:prstGeom>
        </p:spPr>
      </p:pic>
      <p:pic>
        <p:nvPicPr>
          <p:cNvPr id="5" name="Picture 5">
            <a:extLst>
              <a:ext uri="{FF2B5EF4-FFF2-40B4-BE49-F238E27FC236}">
                <a16:creationId xmlns:a16="http://schemas.microsoft.com/office/drawing/2014/main" id="{DA9DA117-CE59-4C0B-A0B5-3AB9671BE644}"/>
              </a:ext>
            </a:extLst>
          </p:cNvPr>
          <p:cNvPicPr>
            <a:picLocks noChangeAspect="1"/>
          </p:cNvPicPr>
          <p:nvPr/>
        </p:nvPicPr>
        <p:blipFill rotWithShape="1">
          <a:blip r:embed="rId3"/>
          <a:srcRect t="6672" b="12668"/>
          <a:stretch/>
        </p:blipFill>
        <p:spPr>
          <a:xfrm>
            <a:off x="6095999" y="-681"/>
            <a:ext cx="6096001" cy="4253215"/>
          </a:xfrm>
          <a:prstGeom prst="rect">
            <a:avLst/>
          </a:prstGeom>
        </p:spPr>
      </p:pic>
      <p:cxnSp>
        <p:nvCxnSpPr>
          <p:cNvPr id="10" name="Straight Connector 9">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088721"/>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C50C43-C1FF-4739-85FA-3387E251EA13}"/>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kern="1200">
                <a:solidFill>
                  <a:srgbClr val="FFFFFF"/>
                </a:solidFill>
                <a:latin typeface="+mj-lt"/>
                <a:ea typeface="+mj-ea"/>
                <a:cs typeface="+mj-cs"/>
              </a:rPr>
              <a:t>Smok i złoto </a:t>
            </a:r>
          </a:p>
        </p:txBody>
      </p:sp>
      <p:pic>
        <p:nvPicPr>
          <p:cNvPr id="4" name="Picture 4">
            <a:extLst>
              <a:ext uri="{FF2B5EF4-FFF2-40B4-BE49-F238E27FC236}">
                <a16:creationId xmlns:a16="http://schemas.microsoft.com/office/drawing/2014/main" id="{A3BF5133-D1AC-40E3-9592-C87671A1A197}"/>
              </a:ext>
            </a:extLst>
          </p:cNvPr>
          <p:cNvPicPr>
            <a:picLocks noGrp="1" noChangeAspect="1"/>
          </p:cNvPicPr>
          <p:nvPr>
            <p:ph idx="1"/>
          </p:nvPr>
        </p:nvPicPr>
        <p:blipFill rotWithShape="1">
          <a:blip r:embed="rId2"/>
          <a:srcRect l="11309" r="570" b="-1"/>
          <a:stretch/>
        </p:blipFill>
        <p:spPr>
          <a:xfrm>
            <a:off x="317635" y="299363"/>
            <a:ext cx="4160452" cy="3049204"/>
          </a:xfrm>
          <a:prstGeom prst="rect">
            <a:avLst/>
          </a:prstGeom>
        </p:spPr>
      </p:pic>
      <p:pic>
        <p:nvPicPr>
          <p:cNvPr id="5" name="Picture 5">
            <a:extLst>
              <a:ext uri="{FF2B5EF4-FFF2-40B4-BE49-F238E27FC236}">
                <a16:creationId xmlns:a16="http://schemas.microsoft.com/office/drawing/2014/main" id="{177B07A1-76C8-4471-AB98-59CB0F66D7D8}"/>
              </a:ext>
            </a:extLst>
          </p:cNvPr>
          <p:cNvPicPr>
            <a:picLocks noChangeAspect="1"/>
          </p:cNvPicPr>
          <p:nvPr/>
        </p:nvPicPr>
        <p:blipFill rotWithShape="1">
          <a:blip r:embed="rId3"/>
          <a:srcRect t="8703" r="-2" b="7694"/>
          <a:stretch/>
        </p:blipFill>
        <p:spPr>
          <a:xfrm>
            <a:off x="4654296" y="299363"/>
            <a:ext cx="7217085" cy="3008188"/>
          </a:xfrm>
          <a:prstGeom prst="rect">
            <a:avLst/>
          </a:prstGeom>
        </p:spPr>
      </p:pic>
      <p:cxnSp>
        <p:nvCxnSpPr>
          <p:cNvPr id="8" name="Straight Connector 12">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6">
            <a:extLst>
              <a:ext uri="{FF2B5EF4-FFF2-40B4-BE49-F238E27FC236}">
                <a16:creationId xmlns:a16="http://schemas.microsoft.com/office/drawing/2014/main" id="{C2A6DD7C-BDA8-4548-9DC7-9BB26A46A05B}"/>
              </a:ext>
            </a:extLst>
          </p:cNvPr>
          <p:cNvPicPr>
            <a:picLocks noChangeAspect="1"/>
          </p:cNvPicPr>
          <p:nvPr/>
        </p:nvPicPr>
        <p:blipFill rotWithShape="1">
          <a:blip r:embed="rId4"/>
          <a:srcRect t="13528" r="-1" b="13719"/>
          <a:stretch/>
        </p:blipFill>
        <p:spPr>
          <a:xfrm>
            <a:off x="317635" y="3509433"/>
            <a:ext cx="4160452" cy="3026833"/>
          </a:xfrm>
          <a:prstGeom prst="rect">
            <a:avLst/>
          </a:prstGeom>
        </p:spPr>
      </p:pic>
    </p:spTree>
    <p:extLst>
      <p:ext uri="{BB962C8B-B14F-4D97-AF65-F5344CB8AC3E}">
        <p14:creationId xmlns:p14="http://schemas.microsoft.com/office/powerpoint/2010/main" val="371568617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a:extLst>
              <a:ext uri="{FF2B5EF4-FFF2-40B4-BE49-F238E27FC236}">
                <a16:creationId xmlns:a16="http://schemas.microsoft.com/office/drawing/2014/main" id="{8E7D0114-0AE9-410E-A166-5B864CECDE32}"/>
              </a:ext>
            </a:extLst>
          </p:cNvPr>
          <p:cNvPicPr>
            <a:picLocks noGrp="1" noChangeAspect="1"/>
          </p:cNvPicPr>
          <p:nvPr>
            <p:ph sz="half" idx="1"/>
          </p:nvPr>
        </p:nvPicPr>
        <p:blipFill>
          <a:blip r:embed="rId2"/>
          <a:stretch>
            <a:fillRect/>
          </a:stretch>
        </p:blipFill>
        <p:spPr>
          <a:xfrm>
            <a:off x="635000" y="1716762"/>
            <a:ext cx="5393847" cy="4189608"/>
          </a:xfrm>
        </p:spPr>
      </p:pic>
      <p:pic>
        <p:nvPicPr>
          <p:cNvPr id="5" name="Picture 5">
            <a:extLst>
              <a:ext uri="{FF2B5EF4-FFF2-40B4-BE49-F238E27FC236}">
                <a16:creationId xmlns:a16="http://schemas.microsoft.com/office/drawing/2014/main" id="{659F3CC9-FAAD-47C2-BCEA-15DA9DB751D2}"/>
              </a:ext>
            </a:extLst>
          </p:cNvPr>
          <p:cNvPicPr>
            <a:picLocks noGrp="1" noChangeAspect="1"/>
          </p:cNvPicPr>
          <p:nvPr>
            <p:ph sz="half" idx="2"/>
          </p:nvPr>
        </p:nvPicPr>
        <p:blipFill>
          <a:blip r:embed="rId3"/>
          <a:stretch>
            <a:fillRect/>
          </a:stretch>
        </p:blipFill>
        <p:spPr>
          <a:xfrm>
            <a:off x="6157238" y="1727200"/>
            <a:ext cx="5434730" cy="4293992"/>
          </a:xfrm>
        </p:spPr>
      </p:pic>
      <p:sp>
        <p:nvSpPr>
          <p:cNvPr id="2" name="Title 1">
            <a:extLst>
              <a:ext uri="{FF2B5EF4-FFF2-40B4-BE49-F238E27FC236}">
                <a16:creationId xmlns:a16="http://schemas.microsoft.com/office/drawing/2014/main" id="{A04D6D03-5ADD-4F9D-938D-2E9532B4552B}"/>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Mapa </a:t>
            </a:r>
          </a:p>
        </p:txBody>
      </p:sp>
    </p:spTree>
    <p:extLst>
      <p:ext uri="{BB962C8B-B14F-4D97-AF65-F5344CB8AC3E}">
        <p14:creationId xmlns:p14="http://schemas.microsoft.com/office/powerpoint/2010/main" val="305850619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5">
            <a:extLst>
              <a:ext uri="{FF2B5EF4-FFF2-40B4-BE49-F238E27FC236}">
                <a16:creationId xmlns:a16="http://schemas.microsoft.com/office/drawing/2014/main" id="{F6285A5F-6712-47A0-8A11-F0DFF60D0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276856" y="1645695"/>
            <a:ext cx="4418320" cy="387728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Shape 12">
            <a:extLst>
              <a:ext uri="{FF2B5EF4-FFF2-40B4-BE49-F238E27FC236}">
                <a16:creationId xmlns:a16="http://schemas.microsoft.com/office/drawing/2014/main" id="{FA6F8ABB-6C5D-4349-9E1B-198D1ABFA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52343" y="643383"/>
            <a:ext cx="2926988" cy="2594434"/>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solidFill>
            <a:schemeClr val="tx1"/>
          </a:solidFill>
          <a:ln w="508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B971ABA8-4CDB-4EEE-8C48-AA4FDB650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071858"/>
            <a:ext cx="8109718" cy="4786143"/>
          </a:xfrm>
          <a:custGeom>
            <a:avLst/>
            <a:gdLst>
              <a:gd name="connsiteX0" fmla="*/ 7381313 w 8109718"/>
              <a:gd name="connsiteY0" fmla="*/ 1839459 h 4786143"/>
              <a:gd name="connsiteX1" fmla="*/ 7381313 w 8109718"/>
              <a:gd name="connsiteY1" fmla="*/ 1853646 h 4786143"/>
              <a:gd name="connsiteX2" fmla="*/ 7379359 w 8109718"/>
              <a:gd name="connsiteY2" fmla="*/ 1846552 h 4786143"/>
              <a:gd name="connsiteX3" fmla="*/ 1321854 w 8109718"/>
              <a:gd name="connsiteY3" fmla="*/ 0 h 4786143"/>
              <a:gd name="connsiteX4" fmla="*/ 5365317 w 8109718"/>
              <a:gd name="connsiteY4" fmla="*/ 0 h 4786143"/>
              <a:gd name="connsiteX5" fmla="*/ 5985373 w 8109718"/>
              <a:gd name="connsiteY5" fmla="*/ 365439 h 4786143"/>
              <a:gd name="connsiteX6" fmla="*/ 8011470 w 8109718"/>
              <a:gd name="connsiteY6" fmla="*/ 3854515 h 4786143"/>
              <a:gd name="connsiteX7" fmla="*/ 8011470 w 8109718"/>
              <a:gd name="connsiteY7" fmla="*/ 4567993 h 4786143"/>
              <a:gd name="connsiteX8" fmla="*/ 7904625 w 8109718"/>
              <a:gd name="connsiteY8" fmla="*/ 4751987 h 4786143"/>
              <a:gd name="connsiteX9" fmla="*/ 7884791 w 8109718"/>
              <a:gd name="connsiteY9" fmla="*/ 4786143 h 4786143"/>
              <a:gd name="connsiteX10" fmla="*/ 0 w 8109718"/>
              <a:gd name="connsiteY10" fmla="*/ 4786143 h 4786143"/>
              <a:gd name="connsiteX11" fmla="*/ 0 w 8109718"/>
              <a:gd name="connsiteY11" fmla="*/ 1564110 h 4786143"/>
              <a:gd name="connsiteX12" fmla="*/ 27177 w 8109718"/>
              <a:gd name="connsiteY12" fmla="*/ 1517107 h 4786143"/>
              <a:gd name="connsiteX13" fmla="*/ 693065 w 8109718"/>
              <a:gd name="connsiteY13" fmla="*/ 365439 h 4786143"/>
              <a:gd name="connsiteX14" fmla="*/ 1321854 w 8109718"/>
              <a:gd name="connsiteY14" fmla="*/ 0 h 478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9718" h="4786143">
                <a:moveTo>
                  <a:pt x="7381313" y="1839459"/>
                </a:moveTo>
                <a:lnTo>
                  <a:pt x="7381313" y="1853646"/>
                </a:lnTo>
                <a:lnTo>
                  <a:pt x="7379359" y="1846552"/>
                </a:lnTo>
                <a:close/>
                <a:moveTo>
                  <a:pt x="1321854" y="0"/>
                </a:moveTo>
                <a:cubicBezTo>
                  <a:pt x="1321854" y="0"/>
                  <a:pt x="1321854" y="0"/>
                  <a:pt x="5365317" y="0"/>
                </a:cubicBezTo>
                <a:cubicBezTo>
                  <a:pt x="5618580" y="0"/>
                  <a:pt x="5863108" y="139215"/>
                  <a:pt x="5985373" y="365439"/>
                </a:cubicBezTo>
                <a:cubicBezTo>
                  <a:pt x="5985373" y="365439"/>
                  <a:pt x="5985373" y="365439"/>
                  <a:pt x="8011470" y="3854515"/>
                </a:cubicBezTo>
                <a:cubicBezTo>
                  <a:pt x="8142468" y="4072039"/>
                  <a:pt x="8142468" y="4350470"/>
                  <a:pt x="8011470" y="4567993"/>
                </a:cubicBezTo>
                <a:cubicBezTo>
                  <a:pt x="8011470" y="4567993"/>
                  <a:pt x="8011470" y="4567993"/>
                  <a:pt x="7904625" y="4751987"/>
                </a:cubicBezTo>
                <a:lnTo>
                  <a:pt x="7884791" y="4786143"/>
                </a:lnTo>
                <a:lnTo>
                  <a:pt x="0" y="4786143"/>
                </a:lnTo>
                <a:lnTo>
                  <a:pt x="0" y="1564110"/>
                </a:lnTo>
                <a:lnTo>
                  <a:pt x="27177" y="1517107"/>
                </a:lnTo>
                <a:cubicBezTo>
                  <a:pt x="220245" y="1183191"/>
                  <a:pt x="440895" y="801574"/>
                  <a:pt x="693065" y="365439"/>
                </a:cubicBezTo>
                <a:cubicBezTo>
                  <a:pt x="824063" y="139215"/>
                  <a:pt x="1059859" y="0"/>
                  <a:pt x="1321854" y="0"/>
                </a:cubicBezTo>
                <a:close/>
              </a:path>
            </a:pathLst>
          </a:custGeom>
          <a:solidFill>
            <a:schemeClr val="tx1">
              <a:lumMod val="85000"/>
              <a:lumOff val="1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AFB3A277-B39D-4D29-AE11-FBDB0038D03C}"/>
              </a:ext>
            </a:extLst>
          </p:cNvPr>
          <p:cNvSpPr>
            <a:spLocks noGrp="1"/>
          </p:cNvSpPr>
          <p:nvPr>
            <p:ph type="title"/>
          </p:nvPr>
        </p:nvSpPr>
        <p:spPr>
          <a:xfrm>
            <a:off x="880281" y="2961564"/>
            <a:ext cx="5124734" cy="3268639"/>
          </a:xfrm>
        </p:spPr>
        <p:txBody>
          <a:bodyPr vert="horz" lIns="91440" tIns="45720" rIns="91440" bIns="45720" rtlCol="0" anchor="ctr">
            <a:normAutofit/>
          </a:bodyPr>
          <a:lstStyle/>
          <a:p>
            <a:r>
              <a:rPr lang="en-US" sz="2300" kern="1200" dirty="0">
                <a:solidFill>
                  <a:schemeClr val="bg1"/>
                </a:solidFill>
                <a:latin typeface="+mj-lt"/>
                <a:ea typeface="+mj-ea"/>
                <a:cs typeface="+mj-cs"/>
              </a:rPr>
              <a:t>Mam </a:t>
            </a:r>
            <a:r>
              <a:rPr lang="en-US" sz="2300" dirty="0" err="1">
                <a:solidFill>
                  <a:schemeClr val="bg1"/>
                </a:solidFill>
              </a:rPr>
              <a:t>nadzieję</a:t>
            </a:r>
            <a:r>
              <a:rPr lang="en-US" sz="2300" dirty="0">
                <a:solidFill>
                  <a:schemeClr val="bg1"/>
                </a:solidFill>
              </a:rPr>
              <a:t>, </a:t>
            </a:r>
            <a:r>
              <a:rPr lang="en-US" sz="2300" dirty="0" err="1">
                <a:solidFill>
                  <a:schemeClr val="bg1"/>
                </a:solidFill>
              </a:rPr>
              <a:t>że</a:t>
            </a:r>
            <a:r>
              <a:rPr lang="en-US" sz="2300" dirty="0">
                <a:solidFill>
                  <a:schemeClr val="bg1"/>
                </a:solidFill>
              </a:rPr>
              <a:t> </a:t>
            </a:r>
            <a:r>
              <a:rPr lang="en-US" sz="2300" dirty="0" err="1">
                <a:solidFill>
                  <a:schemeClr val="bg1"/>
                </a:solidFill>
              </a:rPr>
              <a:t>przeczytacie</a:t>
            </a:r>
            <a:r>
              <a:rPr lang="en-US" sz="2300" dirty="0">
                <a:solidFill>
                  <a:schemeClr val="bg1"/>
                </a:solidFill>
              </a:rPr>
              <a:t> </a:t>
            </a:r>
            <a:r>
              <a:rPr lang="en-US" sz="2300" dirty="0" err="1">
                <a:solidFill>
                  <a:schemeClr val="bg1"/>
                </a:solidFill>
              </a:rPr>
              <a:t>tą</a:t>
            </a:r>
            <a:r>
              <a:rPr lang="en-US" sz="2300" dirty="0">
                <a:solidFill>
                  <a:schemeClr val="bg1"/>
                </a:solidFill>
              </a:rPr>
              <a:t> </a:t>
            </a:r>
            <a:r>
              <a:rPr lang="en-US" sz="2300" dirty="0" err="1">
                <a:solidFill>
                  <a:schemeClr val="bg1"/>
                </a:solidFill>
              </a:rPr>
              <a:t>książkę</a:t>
            </a:r>
            <a:r>
              <a:rPr lang="en-US" sz="2300" dirty="0">
                <a:solidFill>
                  <a:schemeClr val="bg1"/>
                </a:solidFill>
              </a:rPr>
              <a:t>. </a:t>
            </a:r>
            <a:r>
              <a:rPr lang="en-US" sz="2300" dirty="0" err="1">
                <a:solidFill>
                  <a:schemeClr val="bg1"/>
                </a:solidFill>
              </a:rPr>
              <a:t>Myślę</a:t>
            </a:r>
            <a:r>
              <a:rPr lang="en-US" sz="2300" dirty="0">
                <a:solidFill>
                  <a:schemeClr val="bg1"/>
                </a:solidFill>
              </a:rPr>
              <a:t>, </a:t>
            </a:r>
            <a:r>
              <a:rPr lang="en-US" sz="2300" dirty="0" err="1">
                <a:solidFill>
                  <a:schemeClr val="bg1"/>
                </a:solidFill>
              </a:rPr>
              <a:t>że</a:t>
            </a:r>
            <a:r>
              <a:rPr lang="en-US" sz="2300" dirty="0">
                <a:solidFill>
                  <a:schemeClr val="bg1"/>
                </a:solidFill>
              </a:rPr>
              <a:t> </a:t>
            </a:r>
            <a:r>
              <a:rPr lang="en-US" sz="2300" dirty="0" err="1">
                <a:solidFill>
                  <a:schemeClr val="bg1"/>
                </a:solidFill>
              </a:rPr>
              <a:t>warto</a:t>
            </a:r>
            <a:r>
              <a:rPr lang="en-US" sz="2300" dirty="0">
                <a:solidFill>
                  <a:schemeClr val="bg1"/>
                </a:solidFill>
              </a:rPr>
              <a:t> </a:t>
            </a:r>
            <a:r>
              <a:rPr lang="en-US" sz="2300" dirty="0" err="1">
                <a:solidFill>
                  <a:schemeClr val="bg1"/>
                </a:solidFill>
              </a:rPr>
              <a:t>ją</a:t>
            </a:r>
            <a:r>
              <a:rPr lang="en-US" sz="2300" dirty="0">
                <a:solidFill>
                  <a:schemeClr val="bg1"/>
                </a:solidFill>
              </a:rPr>
              <a:t> </a:t>
            </a:r>
            <a:r>
              <a:rPr lang="en-US" sz="2300" dirty="0" err="1">
                <a:solidFill>
                  <a:schemeClr val="bg1"/>
                </a:solidFill>
              </a:rPr>
              <a:t>polecić</a:t>
            </a:r>
            <a:r>
              <a:rPr lang="en-US" sz="2300" dirty="0">
                <a:solidFill>
                  <a:schemeClr val="bg1"/>
                </a:solidFill>
              </a:rPr>
              <a:t> </a:t>
            </a:r>
            <a:r>
              <a:rPr lang="en-US" sz="2300" dirty="0" err="1">
                <a:solidFill>
                  <a:schemeClr val="bg1"/>
                </a:solidFill>
              </a:rPr>
              <a:t>każdemu</a:t>
            </a:r>
            <a:r>
              <a:rPr lang="en-US" sz="2300" dirty="0">
                <a:solidFill>
                  <a:schemeClr val="bg1"/>
                </a:solidFill>
              </a:rPr>
              <a:t>. Mi </a:t>
            </a:r>
            <a:r>
              <a:rPr lang="en-US" sz="2300" dirty="0" err="1">
                <a:solidFill>
                  <a:schemeClr val="bg1"/>
                </a:solidFill>
              </a:rPr>
              <a:t>się</a:t>
            </a:r>
            <a:r>
              <a:rPr lang="en-US" sz="2300" dirty="0">
                <a:solidFill>
                  <a:schemeClr val="bg1"/>
                </a:solidFill>
              </a:rPr>
              <a:t> </a:t>
            </a:r>
            <a:r>
              <a:rPr lang="en-US" sz="2300" dirty="0" err="1">
                <a:solidFill>
                  <a:schemeClr val="bg1"/>
                </a:solidFill>
              </a:rPr>
              <a:t>bardzo</a:t>
            </a:r>
            <a:r>
              <a:rPr lang="en-US" sz="2300" dirty="0">
                <a:solidFill>
                  <a:schemeClr val="bg1"/>
                </a:solidFill>
              </a:rPr>
              <a:t> </a:t>
            </a:r>
            <a:r>
              <a:rPr lang="en-US" sz="2300" dirty="0" err="1">
                <a:solidFill>
                  <a:schemeClr val="bg1"/>
                </a:solidFill>
              </a:rPr>
              <a:t>podoba</a:t>
            </a:r>
            <a:r>
              <a:rPr lang="en-US" sz="2300" dirty="0">
                <a:solidFill>
                  <a:schemeClr val="bg1"/>
                </a:solidFill>
              </a:rPr>
              <a:t>. Tutaj </a:t>
            </a:r>
            <a:r>
              <a:rPr lang="en-US" sz="2300" dirty="0" err="1">
                <a:solidFill>
                  <a:schemeClr val="bg1"/>
                </a:solidFill>
              </a:rPr>
              <a:t>nie</a:t>
            </a:r>
            <a:r>
              <a:rPr lang="en-US" sz="2300" dirty="0">
                <a:solidFill>
                  <a:schemeClr val="bg1"/>
                </a:solidFill>
              </a:rPr>
              <a:t> </a:t>
            </a:r>
            <a:r>
              <a:rPr lang="en-US" sz="2300" dirty="0" err="1">
                <a:solidFill>
                  <a:schemeClr val="bg1"/>
                </a:solidFill>
              </a:rPr>
              <a:t>zdradzałam</a:t>
            </a:r>
            <a:r>
              <a:rPr lang="en-US" sz="2300" dirty="0">
                <a:solidFill>
                  <a:schemeClr val="bg1"/>
                </a:solidFill>
              </a:rPr>
              <a:t> za </a:t>
            </a:r>
            <a:r>
              <a:rPr lang="en-US" sz="2300" dirty="0" err="1">
                <a:solidFill>
                  <a:schemeClr val="bg1"/>
                </a:solidFill>
              </a:rPr>
              <a:t>dużo</a:t>
            </a:r>
            <a:r>
              <a:rPr lang="en-US" sz="2300" dirty="0">
                <a:solidFill>
                  <a:schemeClr val="bg1"/>
                </a:solidFill>
              </a:rPr>
              <a:t>. </a:t>
            </a:r>
            <a:r>
              <a:rPr lang="en-US" sz="2300" dirty="0" err="1">
                <a:solidFill>
                  <a:schemeClr val="bg1"/>
                </a:solidFill>
              </a:rPr>
              <a:t>Jeśli</a:t>
            </a:r>
            <a:r>
              <a:rPr lang="en-US" sz="2300" dirty="0">
                <a:solidFill>
                  <a:schemeClr val="bg1"/>
                </a:solidFill>
              </a:rPr>
              <a:t> </a:t>
            </a:r>
            <a:r>
              <a:rPr lang="en-US" sz="2300" dirty="0" err="1">
                <a:solidFill>
                  <a:schemeClr val="bg1"/>
                </a:solidFill>
              </a:rPr>
              <a:t>chcecie</a:t>
            </a:r>
            <a:r>
              <a:rPr lang="en-US" sz="2300" dirty="0">
                <a:solidFill>
                  <a:schemeClr val="bg1"/>
                </a:solidFill>
              </a:rPr>
              <a:t> </a:t>
            </a:r>
            <a:r>
              <a:rPr lang="en-US" sz="2300" dirty="0" err="1">
                <a:solidFill>
                  <a:schemeClr val="bg1"/>
                </a:solidFill>
              </a:rPr>
              <a:t>dowiedzieć</a:t>
            </a:r>
            <a:r>
              <a:rPr lang="en-US" sz="2300" dirty="0">
                <a:solidFill>
                  <a:schemeClr val="bg1"/>
                </a:solidFill>
              </a:rPr>
              <a:t> </a:t>
            </a:r>
            <a:r>
              <a:rPr lang="en-US" sz="2300" dirty="0" err="1">
                <a:solidFill>
                  <a:schemeClr val="bg1"/>
                </a:solidFill>
              </a:rPr>
              <a:t>się</a:t>
            </a:r>
            <a:r>
              <a:rPr lang="en-US" sz="2300" dirty="0">
                <a:solidFill>
                  <a:schemeClr val="bg1"/>
                </a:solidFill>
              </a:rPr>
              <a:t> </a:t>
            </a:r>
            <a:r>
              <a:rPr lang="en-US" sz="2300" dirty="0" err="1">
                <a:solidFill>
                  <a:schemeClr val="bg1"/>
                </a:solidFill>
              </a:rPr>
              <a:t>więcej</a:t>
            </a:r>
            <a:r>
              <a:rPr lang="en-US" sz="2300" dirty="0">
                <a:solidFill>
                  <a:schemeClr val="bg1"/>
                </a:solidFill>
              </a:rPr>
              <a:t> to </a:t>
            </a:r>
            <a:r>
              <a:rPr lang="en-US" sz="2300" dirty="0" err="1">
                <a:solidFill>
                  <a:schemeClr val="bg1"/>
                </a:solidFill>
              </a:rPr>
              <a:t>zachęcam</a:t>
            </a:r>
            <a:r>
              <a:rPr lang="en-US" sz="2300" dirty="0">
                <a:solidFill>
                  <a:schemeClr val="bg1"/>
                </a:solidFill>
              </a:rPr>
              <a:t> do </a:t>
            </a:r>
            <a:r>
              <a:rPr lang="en-US" sz="2300" dirty="0" err="1">
                <a:solidFill>
                  <a:schemeClr val="bg1"/>
                </a:solidFill>
              </a:rPr>
              <a:t>przeczytania</a:t>
            </a:r>
            <a:r>
              <a:rPr lang="en-US" sz="2300" dirty="0">
                <a:solidFill>
                  <a:schemeClr val="bg1"/>
                </a:solidFill>
              </a:rPr>
              <a:t> </a:t>
            </a:r>
            <a:r>
              <a:rPr lang="en-US" sz="2300" dirty="0" err="1">
                <a:solidFill>
                  <a:schemeClr val="bg1"/>
                </a:solidFill>
              </a:rPr>
              <a:t>tej</a:t>
            </a:r>
            <a:r>
              <a:rPr lang="en-US" sz="2300" dirty="0">
                <a:solidFill>
                  <a:schemeClr val="bg1"/>
                </a:solidFill>
              </a:rPr>
              <a:t> </a:t>
            </a:r>
            <a:r>
              <a:rPr lang="en-US" sz="2300" dirty="0" err="1">
                <a:solidFill>
                  <a:schemeClr val="bg1"/>
                </a:solidFill>
              </a:rPr>
              <a:t>książki</a:t>
            </a:r>
            <a:r>
              <a:rPr lang="en-US" sz="2300" dirty="0">
                <a:solidFill>
                  <a:schemeClr val="bg1"/>
                </a:solidFill>
              </a:rPr>
              <a:t>.</a:t>
            </a:r>
            <a:br>
              <a:rPr lang="en-US" sz="2300" dirty="0">
                <a:solidFill>
                  <a:schemeClr val="bg1"/>
                </a:solidFill>
              </a:rPr>
            </a:br>
            <a:r>
              <a:rPr lang="en-US" sz="2300" dirty="0">
                <a:solidFill>
                  <a:schemeClr val="bg1"/>
                </a:solidFill>
                <a:cs typeface="Calibri Light" panose="020F0302020204030204"/>
              </a:rPr>
              <a:t>                                    </a:t>
            </a:r>
            <a:r>
              <a:rPr lang="en-US" sz="2300" dirty="0" err="1">
                <a:solidFill>
                  <a:schemeClr val="bg1"/>
                </a:solidFill>
                <a:cs typeface="Calibri Light" panose="020F0302020204030204"/>
              </a:rPr>
              <a:t>Miłego</a:t>
            </a:r>
            <a:r>
              <a:rPr lang="en-US" sz="2300" dirty="0">
                <a:solidFill>
                  <a:schemeClr val="bg1"/>
                </a:solidFill>
                <a:cs typeface="Calibri Light" panose="020F0302020204030204"/>
              </a:rPr>
              <a:t> </a:t>
            </a:r>
            <a:r>
              <a:rPr lang="en-US" sz="2300" dirty="0" err="1">
                <a:solidFill>
                  <a:schemeClr val="bg1"/>
                </a:solidFill>
                <a:cs typeface="Calibri Light" panose="020F0302020204030204"/>
              </a:rPr>
              <a:t>czytania</a:t>
            </a:r>
            <a:r>
              <a:rPr lang="en-US" sz="2300" dirty="0">
                <a:solidFill>
                  <a:schemeClr val="bg1"/>
                </a:solidFill>
                <a:cs typeface="Calibri Light" panose="020F0302020204030204"/>
              </a:rPr>
              <a:t>!</a:t>
            </a:r>
            <a:endParaRPr lang="en-US" sz="2300" kern="1200" dirty="0">
              <a:solidFill>
                <a:schemeClr val="bg1"/>
              </a:solidFill>
              <a:latin typeface="+mj-lt"/>
              <a:cs typeface="Calibri Light" panose="020F0302020204030204"/>
            </a:endParaRPr>
          </a:p>
        </p:txBody>
      </p:sp>
      <p:grpSp>
        <p:nvGrpSpPr>
          <p:cNvPr id="17" name="Group 16">
            <a:extLst>
              <a:ext uri="{FF2B5EF4-FFF2-40B4-BE49-F238E27FC236}">
                <a16:creationId xmlns:a16="http://schemas.microsoft.com/office/drawing/2014/main" id="{DAD463E1-6621-44B4-A995-C70A4631D3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7830" y="385730"/>
            <a:ext cx="1128382" cy="847206"/>
            <a:chOff x="5307830" y="325570"/>
            <a:chExt cx="1128382" cy="847206"/>
          </a:xfrm>
        </p:grpSpPr>
        <p:sp>
          <p:nvSpPr>
            <p:cNvPr id="18" name="Freeform 5">
              <a:extLst>
                <a:ext uri="{FF2B5EF4-FFF2-40B4-BE49-F238E27FC236}">
                  <a16:creationId xmlns:a16="http://schemas.microsoft.com/office/drawing/2014/main" id="{A152F29E-C625-4313-96BF-5675B357C0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9" name="Freeform 5">
              <a:extLst>
                <a:ext uri="{FF2B5EF4-FFF2-40B4-BE49-F238E27FC236}">
                  <a16:creationId xmlns:a16="http://schemas.microsoft.com/office/drawing/2014/main" id="{C2A5CB78-6497-4151-83B6-568BD27EC5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7305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88CAA8F-D840-4B61-8020-7CA27020A864}"/>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3300" kern="1200">
                <a:solidFill>
                  <a:srgbClr val="FFFFFF"/>
                </a:solidFill>
                <a:latin typeface="+mj-lt"/>
                <a:ea typeface="+mj-ea"/>
                <a:cs typeface="+mj-cs"/>
              </a:rPr>
              <a:t>Koniec </a:t>
            </a:r>
            <a:br>
              <a:rPr lang="en-US" sz="3300" kern="1200">
                <a:solidFill>
                  <a:srgbClr val="FFFFFF"/>
                </a:solidFill>
                <a:latin typeface="+mj-lt"/>
                <a:ea typeface="+mj-ea"/>
                <a:cs typeface="+mj-cs"/>
              </a:rPr>
            </a:br>
            <a:r>
              <a:rPr lang="en-US" sz="3300" kern="1200">
                <a:solidFill>
                  <a:srgbClr val="FFFFFF"/>
                </a:solidFill>
                <a:latin typeface="+mj-lt"/>
                <a:ea typeface="+mj-ea"/>
                <a:cs typeface="+mj-cs"/>
              </a:rPr>
              <a:t>Dziękuję za obejrzenie mojej prezentacji!</a:t>
            </a:r>
            <a:br>
              <a:rPr lang="en-US" sz="3300" kern="1200">
                <a:solidFill>
                  <a:srgbClr val="FFFFFF"/>
                </a:solidFill>
                <a:latin typeface="+mj-lt"/>
                <a:ea typeface="+mj-ea"/>
                <a:cs typeface="+mj-cs"/>
              </a:rPr>
            </a:br>
            <a:r>
              <a:rPr lang="en-US" sz="3300" kern="1200">
                <a:solidFill>
                  <a:srgbClr val="FFFFFF"/>
                </a:solidFill>
                <a:latin typeface="+mj-lt"/>
                <a:ea typeface="+mj-ea"/>
                <a:cs typeface="+mj-cs"/>
              </a:rPr>
              <a:t>Mam nadzieję, że się podobała.</a:t>
            </a:r>
          </a:p>
        </p:txBody>
      </p:sp>
    </p:spTree>
    <p:extLst>
      <p:ext uri="{BB962C8B-B14F-4D97-AF65-F5344CB8AC3E}">
        <p14:creationId xmlns:p14="http://schemas.microsoft.com/office/powerpoint/2010/main" val="152622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Isosceles Triangle 25">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FECAA063-01AB-4E1A-9577-2FF3D3BD13F8}"/>
              </a:ext>
            </a:extLst>
          </p:cNvPr>
          <p:cNvPicPr>
            <a:picLocks noChangeAspect="1"/>
          </p:cNvPicPr>
          <p:nvPr/>
        </p:nvPicPr>
        <p:blipFill>
          <a:blip r:embed="rId2"/>
          <a:stretch>
            <a:fillRect/>
          </a:stretch>
        </p:blipFill>
        <p:spPr>
          <a:xfrm>
            <a:off x="3310467" y="643467"/>
            <a:ext cx="5571065" cy="5571065"/>
          </a:xfrm>
          <a:prstGeom prst="rect">
            <a:avLst/>
          </a:prstGeom>
          <a:ln>
            <a:noFill/>
          </a:ln>
        </p:spPr>
      </p:pic>
      <p:sp>
        <p:nvSpPr>
          <p:cNvPr id="28" name="Isosceles Triangle 27">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65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6">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400DBE9-3AE4-4FCB-AC59-D1155218E79C}"/>
              </a:ext>
            </a:extLst>
          </p:cNvPr>
          <p:cNvSpPr>
            <a:spLocks noGrp="1"/>
          </p:cNvSpPr>
          <p:nvPr>
            <p:ph type="title"/>
          </p:nvPr>
        </p:nvSpPr>
        <p:spPr>
          <a:xfrm>
            <a:off x="4384039" y="365125"/>
            <a:ext cx="7164493" cy="1325563"/>
          </a:xfrm>
        </p:spPr>
        <p:txBody>
          <a:bodyPr vert="horz" lIns="91440" tIns="45720" rIns="91440" bIns="45720" rtlCol="0" anchor="ctr">
            <a:normAutofit/>
          </a:bodyPr>
          <a:lstStyle/>
          <a:p>
            <a:r>
              <a:rPr lang="en-US" kern="1200">
                <a:solidFill>
                  <a:schemeClr val="tx1"/>
                </a:solidFill>
                <a:latin typeface="+mj-lt"/>
                <a:ea typeface="+mj-ea"/>
                <a:cs typeface="+mj-cs"/>
              </a:rPr>
              <a:t>Autor </a:t>
            </a:r>
          </a:p>
        </p:txBody>
      </p:sp>
      <p:pic>
        <p:nvPicPr>
          <p:cNvPr id="12" name="Picture 12">
            <a:extLst>
              <a:ext uri="{FF2B5EF4-FFF2-40B4-BE49-F238E27FC236}">
                <a16:creationId xmlns:a16="http://schemas.microsoft.com/office/drawing/2014/main" id="{23F8739E-FE40-4C13-AD6A-4B9897D0E2F0}"/>
              </a:ext>
            </a:extLst>
          </p:cNvPr>
          <p:cNvPicPr>
            <a:picLocks noGrp="1" noChangeAspect="1"/>
          </p:cNvPicPr>
          <p:nvPr>
            <p:ph sz="half" idx="2"/>
          </p:nvPr>
        </p:nvPicPr>
        <p:blipFill>
          <a:blip r:embed="rId2"/>
          <a:stretch>
            <a:fillRect/>
          </a:stretch>
        </p:blipFill>
        <p:spPr>
          <a:xfrm>
            <a:off x="480060" y="955144"/>
            <a:ext cx="3425957" cy="4947230"/>
          </a:xfrm>
          <a:prstGeom prst="rect">
            <a:avLst/>
          </a:prstGeom>
        </p:spPr>
      </p:pic>
      <p:sp>
        <p:nvSpPr>
          <p:cNvPr id="3" name="Content Placeholder 2">
            <a:extLst>
              <a:ext uri="{FF2B5EF4-FFF2-40B4-BE49-F238E27FC236}">
                <a16:creationId xmlns:a16="http://schemas.microsoft.com/office/drawing/2014/main" id="{CA30FF0A-EAE1-4BF6-9F0B-F7A86FC79FAC}"/>
              </a:ext>
            </a:extLst>
          </p:cNvPr>
          <p:cNvSpPr>
            <a:spLocks noGrp="1"/>
          </p:cNvSpPr>
          <p:nvPr>
            <p:ph sz="half" idx="1"/>
          </p:nvPr>
        </p:nvSpPr>
        <p:spPr>
          <a:xfrm>
            <a:off x="4387515" y="2022601"/>
            <a:ext cx="7358939" cy="4708542"/>
          </a:xfrm>
        </p:spPr>
        <p:txBody>
          <a:bodyPr vert="horz" lIns="91440" tIns="45720" rIns="91440" bIns="45720" rtlCol="0" anchor="t">
            <a:noAutofit/>
          </a:bodyPr>
          <a:lstStyle/>
          <a:p>
            <a:r>
              <a:rPr lang="en-US" sz="1600"/>
              <a:t>John Ronald Reuel Tolkien- (ur. 3 </a:t>
            </a:r>
            <a:r>
              <a:rPr lang="en-US" sz="1600" err="1"/>
              <a:t>stycznia</a:t>
            </a:r>
            <a:r>
              <a:rPr lang="en-US" sz="1600"/>
              <a:t> 1892 w Bloemfontein w </a:t>
            </a:r>
            <a:r>
              <a:rPr lang="en-US" sz="1600" err="1"/>
              <a:t>Oranii</a:t>
            </a:r>
            <a:r>
              <a:rPr lang="en-US" sz="1600"/>
              <a:t>, </a:t>
            </a:r>
            <a:r>
              <a:rPr lang="en-US" sz="1600" err="1"/>
              <a:t>zm</a:t>
            </a:r>
            <a:r>
              <a:rPr lang="en-US" sz="1600"/>
              <a:t>. 2 </a:t>
            </a:r>
            <a:r>
              <a:rPr lang="en-US" sz="1600" err="1"/>
              <a:t>września</a:t>
            </a:r>
            <a:r>
              <a:rPr lang="en-US" sz="1600"/>
              <a:t> 1973 w Bournemouth) – </a:t>
            </a:r>
            <a:r>
              <a:rPr lang="en-US" sz="1600" err="1"/>
              <a:t>brytyjski</a:t>
            </a:r>
            <a:r>
              <a:rPr lang="en-US" sz="1600"/>
              <a:t> </a:t>
            </a:r>
            <a:r>
              <a:rPr lang="en-US" sz="1600" err="1"/>
              <a:t>pisarz</a:t>
            </a:r>
            <a:r>
              <a:rPr lang="en-US" sz="1600"/>
              <a:t> </a:t>
            </a:r>
            <a:r>
              <a:rPr lang="en-US" sz="1600" err="1"/>
              <a:t>oraz</a:t>
            </a:r>
            <a:r>
              <a:rPr lang="en-US" sz="1600"/>
              <a:t> </a:t>
            </a:r>
            <a:r>
              <a:rPr lang="en-US" sz="1600" err="1"/>
              <a:t>profesor</a:t>
            </a:r>
            <a:r>
              <a:rPr lang="en-US" sz="1600"/>
              <a:t> </a:t>
            </a:r>
            <a:r>
              <a:rPr lang="en-US" sz="1600" err="1"/>
              <a:t>filologii</a:t>
            </a:r>
            <a:r>
              <a:rPr lang="en-US" sz="1600"/>
              <a:t> </a:t>
            </a:r>
            <a:r>
              <a:rPr lang="en-US" sz="1600" err="1"/>
              <a:t>klasycznej</a:t>
            </a:r>
            <a:r>
              <a:rPr lang="en-US" sz="1600"/>
              <a:t> </a:t>
            </a:r>
            <a:r>
              <a:rPr lang="en-US" sz="1600" err="1"/>
              <a:t>i</a:t>
            </a:r>
            <a:r>
              <a:rPr lang="en-US" sz="1600"/>
              <a:t> </a:t>
            </a:r>
            <a:r>
              <a:rPr lang="en-US" sz="1600" err="1"/>
              <a:t>literatury</a:t>
            </a:r>
            <a:r>
              <a:rPr lang="en-US" sz="1600"/>
              <a:t> </a:t>
            </a:r>
            <a:r>
              <a:rPr lang="en-US" sz="1600" err="1"/>
              <a:t>staroangielskiej</a:t>
            </a:r>
            <a:r>
              <a:rPr lang="en-US" sz="1600"/>
              <a:t> </a:t>
            </a:r>
            <a:r>
              <a:rPr lang="en-US" sz="1600" err="1"/>
              <a:t>na</a:t>
            </a:r>
            <a:r>
              <a:rPr lang="en-US" sz="1600"/>
              <a:t> University of Oxford. </a:t>
            </a:r>
            <a:r>
              <a:rPr lang="en-US" sz="1600" err="1"/>
              <a:t>Jako</a:t>
            </a:r>
            <a:r>
              <a:rPr lang="en-US" sz="1600"/>
              <a:t> </a:t>
            </a:r>
            <a:r>
              <a:rPr lang="en-US" sz="1600" err="1"/>
              <a:t>autor</a:t>
            </a:r>
            <a:r>
              <a:rPr lang="en-US" sz="1600"/>
              <a:t> </a:t>
            </a:r>
            <a:r>
              <a:rPr lang="en-US" sz="1600" err="1"/>
              <a:t>powieści</a:t>
            </a:r>
            <a:r>
              <a:rPr lang="en-US" sz="1600"/>
              <a:t> </a:t>
            </a:r>
            <a:r>
              <a:rPr lang="en-US" sz="1600" err="1"/>
              <a:t>Władca</a:t>
            </a:r>
            <a:r>
              <a:rPr lang="en-US" sz="1600"/>
              <a:t> </a:t>
            </a:r>
            <a:r>
              <a:rPr lang="en-US" sz="1600" err="1"/>
              <a:t>Pierścieni</a:t>
            </a:r>
            <a:r>
              <a:rPr lang="en-US" sz="1600"/>
              <a:t>, </a:t>
            </a:r>
            <a:r>
              <a:rPr lang="en-US" sz="1600" err="1"/>
              <a:t>której</a:t>
            </a:r>
            <a:r>
              <a:rPr lang="en-US" sz="1600"/>
              <a:t> </a:t>
            </a:r>
            <a:r>
              <a:rPr lang="en-US" sz="1600" err="1"/>
              <a:t>akcja</a:t>
            </a:r>
            <a:r>
              <a:rPr lang="en-US" sz="1600"/>
              <a:t> </a:t>
            </a:r>
            <a:r>
              <a:rPr lang="en-US" sz="1600" err="1"/>
              <a:t>rozgrywa</a:t>
            </a:r>
            <a:r>
              <a:rPr lang="en-US" sz="1600"/>
              <a:t> </a:t>
            </a:r>
            <a:r>
              <a:rPr lang="en-US" sz="1600" err="1"/>
              <a:t>się</a:t>
            </a:r>
            <a:r>
              <a:rPr lang="en-US" sz="1600"/>
              <a:t> w </a:t>
            </a:r>
            <a:r>
              <a:rPr lang="en-US" sz="1600" err="1"/>
              <a:t>mitycznym</a:t>
            </a:r>
            <a:r>
              <a:rPr lang="en-US" sz="1600"/>
              <a:t> </a:t>
            </a:r>
            <a:r>
              <a:rPr lang="en-US" sz="1600" err="1"/>
              <a:t>świecie</a:t>
            </a:r>
            <a:r>
              <a:rPr lang="en-US" sz="1600"/>
              <a:t> </a:t>
            </a:r>
            <a:r>
              <a:rPr lang="en-US" sz="1600" err="1"/>
              <a:t>Śródziemia</a:t>
            </a:r>
            <a:r>
              <a:rPr lang="en-US" sz="1600"/>
              <a:t>, </a:t>
            </a:r>
            <a:r>
              <a:rPr lang="en-US" sz="1600" err="1"/>
              <a:t>spopularyzował</a:t>
            </a:r>
            <a:r>
              <a:rPr lang="en-US" sz="1600"/>
              <a:t> </a:t>
            </a:r>
            <a:r>
              <a:rPr lang="en-US" sz="1600" err="1"/>
              <a:t>literaturę</a:t>
            </a:r>
            <a:r>
              <a:rPr lang="en-US" sz="1600"/>
              <a:t> fantasy.</a:t>
            </a:r>
            <a:endParaRPr lang="en-US" sz="1600">
              <a:cs typeface="Calibri"/>
            </a:endParaRPr>
          </a:p>
          <a:p>
            <a:endParaRPr lang="en-US" sz="1600">
              <a:cs typeface="Calibri"/>
            </a:endParaRPr>
          </a:p>
          <a:p>
            <a:r>
              <a:rPr lang="en-US" sz="1600"/>
              <a:t>Jest </a:t>
            </a:r>
            <a:r>
              <a:rPr lang="en-US" sz="1600" err="1"/>
              <a:t>autorem</a:t>
            </a:r>
            <a:r>
              <a:rPr lang="en-US" sz="1600"/>
              <a:t> </a:t>
            </a:r>
            <a:r>
              <a:rPr lang="en-US" sz="1600" err="1"/>
              <a:t>wielu</a:t>
            </a:r>
            <a:r>
              <a:rPr lang="en-US" sz="1600"/>
              <a:t> </a:t>
            </a:r>
            <a:r>
              <a:rPr lang="en-US" sz="1600" err="1"/>
              <a:t>dzieł</a:t>
            </a:r>
            <a:r>
              <a:rPr lang="en-US" sz="1600"/>
              <a:t> </a:t>
            </a:r>
            <a:r>
              <a:rPr lang="en-US" sz="1600" err="1"/>
              <a:t>rozgrywających</a:t>
            </a:r>
            <a:r>
              <a:rPr lang="en-US" sz="1600"/>
              <a:t> </a:t>
            </a:r>
            <a:r>
              <a:rPr lang="en-US" sz="1600" err="1"/>
              <a:t>się</a:t>
            </a:r>
            <a:r>
              <a:rPr lang="en-US" sz="1600"/>
              <a:t> w </a:t>
            </a:r>
            <a:r>
              <a:rPr lang="en-US" sz="1600" err="1"/>
              <a:t>Śródziemiu</a:t>
            </a:r>
            <a:r>
              <a:rPr lang="en-US" sz="1600"/>
              <a:t>: </a:t>
            </a:r>
            <a:r>
              <a:rPr lang="en-US" sz="1600" err="1"/>
              <a:t>powieści</a:t>
            </a:r>
            <a:r>
              <a:rPr lang="en-US" sz="1600"/>
              <a:t> Hobbit, </a:t>
            </a:r>
            <a:r>
              <a:rPr lang="en-US" sz="1600" err="1"/>
              <a:t>czyli</a:t>
            </a:r>
            <a:r>
              <a:rPr lang="en-US" sz="1600"/>
              <a:t> tam </a:t>
            </a:r>
            <a:r>
              <a:rPr lang="en-US" sz="1600" err="1"/>
              <a:t>i</a:t>
            </a:r>
            <a:r>
              <a:rPr lang="en-US" sz="1600"/>
              <a:t> z </a:t>
            </a:r>
            <a:r>
              <a:rPr lang="en-US" sz="1600" err="1"/>
              <a:t>powrotem</a:t>
            </a:r>
            <a:r>
              <a:rPr lang="en-US" sz="1600"/>
              <a:t>, </a:t>
            </a:r>
            <a:r>
              <a:rPr lang="en-US" sz="1600" err="1"/>
              <a:t>Władca</a:t>
            </a:r>
            <a:r>
              <a:rPr lang="en-US" sz="1600"/>
              <a:t> </a:t>
            </a:r>
            <a:r>
              <a:rPr lang="en-US" sz="1600" err="1"/>
              <a:t>Pierścieni</a:t>
            </a:r>
            <a:r>
              <a:rPr lang="en-US" sz="1600"/>
              <a:t>, Silmarillion (</a:t>
            </a:r>
            <a:r>
              <a:rPr lang="en-US" sz="1600" err="1"/>
              <a:t>nieuporządkowanego</a:t>
            </a:r>
            <a:r>
              <a:rPr lang="en-US" sz="1600"/>
              <a:t> </a:t>
            </a:r>
            <a:r>
              <a:rPr lang="en-US" sz="1600" err="1"/>
              <a:t>jako</a:t>
            </a:r>
            <a:r>
              <a:rPr lang="en-US" sz="1600"/>
              <a:t> </a:t>
            </a:r>
            <a:r>
              <a:rPr lang="en-US" sz="1600" err="1"/>
              <a:t>spójna</a:t>
            </a:r>
            <a:r>
              <a:rPr lang="en-US" sz="1600"/>
              <a:t> </a:t>
            </a:r>
            <a:r>
              <a:rPr lang="en-US" sz="1600" err="1"/>
              <a:t>całość</a:t>
            </a:r>
            <a:r>
              <a:rPr lang="en-US" sz="1600"/>
              <a:t> </a:t>
            </a:r>
            <a:r>
              <a:rPr lang="en-US" sz="1600" err="1"/>
              <a:t>narracyjna</a:t>
            </a:r>
            <a:r>
              <a:rPr lang="en-US" sz="1600"/>
              <a:t> </a:t>
            </a:r>
            <a:r>
              <a:rPr lang="en-US" sz="1600" err="1"/>
              <a:t>przez</a:t>
            </a:r>
            <a:r>
              <a:rPr lang="en-US" sz="1600"/>
              <a:t> Ronalda – </a:t>
            </a:r>
            <a:r>
              <a:rPr lang="en-US" sz="1600" err="1"/>
              <a:t>książkę</a:t>
            </a:r>
            <a:r>
              <a:rPr lang="en-US" sz="1600"/>
              <a:t> </a:t>
            </a:r>
            <a:r>
              <a:rPr lang="en-US" sz="1600" err="1"/>
              <a:t>przygotował</a:t>
            </a:r>
            <a:r>
              <a:rPr lang="en-US" sz="1600"/>
              <a:t> do </a:t>
            </a:r>
            <a:r>
              <a:rPr lang="en-US" sz="1600" err="1"/>
              <a:t>druku</a:t>
            </a:r>
            <a:r>
              <a:rPr lang="en-US" sz="1600"/>
              <a:t> </a:t>
            </a:r>
            <a:r>
              <a:rPr lang="en-US" sz="1600" err="1"/>
              <a:t>jego</a:t>
            </a:r>
            <a:r>
              <a:rPr lang="en-US" sz="1600"/>
              <a:t> syn Christopher Tolkien) </a:t>
            </a:r>
            <a:r>
              <a:rPr lang="en-US" sz="1600" err="1"/>
              <a:t>oraz</a:t>
            </a:r>
            <a:r>
              <a:rPr lang="en-US" sz="1600"/>
              <a:t> </a:t>
            </a:r>
            <a:r>
              <a:rPr lang="en-US" sz="1600" err="1"/>
              <a:t>kilku</a:t>
            </a:r>
            <a:r>
              <a:rPr lang="en-US" sz="1600"/>
              <a:t> </a:t>
            </a:r>
            <a:r>
              <a:rPr lang="en-US" sz="1600" err="1"/>
              <a:t>krótkich</a:t>
            </a:r>
            <a:r>
              <a:rPr lang="en-US" sz="1600"/>
              <a:t> form, </a:t>
            </a:r>
            <a:r>
              <a:rPr lang="en-US" sz="1600" err="1"/>
              <a:t>opowiadań</a:t>
            </a:r>
            <a:r>
              <a:rPr lang="en-US" sz="1600"/>
              <a:t> </a:t>
            </a:r>
            <a:r>
              <a:rPr lang="en-US" sz="1600" err="1"/>
              <a:t>niezwiązanych</a:t>
            </a:r>
            <a:r>
              <a:rPr lang="en-US" sz="1600"/>
              <a:t> </a:t>
            </a:r>
            <a:r>
              <a:rPr lang="en-US" sz="1600" err="1"/>
              <a:t>lub</a:t>
            </a:r>
            <a:r>
              <a:rPr lang="en-US" sz="1600"/>
              <a:t> </a:t>
            </a:r>
            <a:r>
              <a:rPr lang="en-US" sz="1600" err="1"/>
              <a:t>luźno</a:t>
            </a:r>
            <a:r>
              <a:rPr lang="en-US" sz="1600"/>
              <a:t> </a:t>
            </a:r>
            <a:r>
              <a:rPr lang="en-US" sz="1600" err="1"/>
              <a:t>związanych</a:t>
            </a:r>
            <a:r>
              <a:rPr lang="en-US" sz="1600"/>
              <a:t> z </a:t>
            </a:r>
            <a:r>
              <a:rPr lang="en-US" sz="1600" err="1"/>
              <a:t>wielką</a:t>
            </a:r>
            <a:r>
              <a:rPr lang="en-US" sz="1600"/>
              <a:t> </a:t>
            </a:r>
            <a:r>
              <a:rPr lang="en-US" sz="1600" err="1"/>
              <a:t>mitologią</a:t>
            </a:r>
            <a:r>
              <a:rPr lang="en-US" sz="1600"/>
              <a:t>, </a:t>
            </a:r>
            <a:r>
              <a:rPr lang="en-US" sz="1600" err="1"/>
              <a:t>tzw</a:t>
            </a:r>
            <a:r>
              <a:rPr lang="en-US" sz="1600"/>
              <a:t>. Legendarium </a:t>
            </a:r>
            <a:r>
              <a:rPr lang="en-US" sz="1600" err="1"/>
              <a:t>Śródziemia</a:t>
            </a:r>
            <a:r>
              <a:rPr lang="en-US" sz="1600"/>
              <a:t> (</a:t>
            </a:r>
            <a:r>
              <a:rPr lang="en-US" sz="1600" err="1"/>
              <a:t>zawartej</a:t>
            </a:r>
            <a:r>
              <a:rPr lang="en-US" sz="1600"/>
              <a:t> w 12-tomowej History of the Middle-earth, </a:t>
            </a:r>
            <a:r>
              <a:rPr lang="en-US" sz="1600" err="1"/>
              <a:t>opracowanej</a:t>
            </a:r>
            <a:r>
              <a:rPr lang="en-US" sz="1600"/>
              <a:t> </a:t>
            </a:r>
            <a:r>
              <a:rPr lang="en-US" sz="1600" err="1"/>
              <a:t>i</a:t>
            </a:r>
            <a:r>
              <a:rPr lang="en-US" sz="1600"/>
              <a:t> </a:t>
            </a:r>
            <a:r>
              <a:rPr lang="en-US" sz="1600" err="1"/>
              <a:t>wydanej</a:t>
            </a:r>
            <a:r>
              <a:rPr lang="en-US" sz="1600"/>
              <a:t> </a:t>
            </a:r>
            <a:r>
              <a:rPr lang="en-US" sz="1600" err="1"/>
              <a:t>przez</a:t>
            </a:r>
            <a:r>
              <a:rPr lang="en-US" sz="1600"/>
              <a:t> Christophera </a:t>
            </a:r>
            <a:r>
              <a:rPr lang="en-US" sz="1600" err="1"/>
              <a:t>Tolkiena</a:t>
            </a:r>
            <a:r>
              <a:rPr lang="en-US" sz="1600"/>
              <a:t>).</a:t>
            </a:r>
            <a:endParaRPr lang="en-US" sz="1600">
              <a:cs typeface="Calibri"/>
            </a:endParaRPr>
          </a:p>
          <a:p>
            <a:endParaRPr lang="en-US" sz="1600">
              <a:cs typeface="Calibri"/>
            </a:endParaRPr>
          </a:p>
          <a:p>
            <a:r>
              <a:rPr lang="en-US" sz="1600" err="1"/>
              <a:t>Opublikował</a:t>
            </a:r>
            <a:r>
              <a:rPr lang="en-US" sz="1600"/>
              <a:t> </a:t>
            </a:r>
            <a:r>
              <a:rPr lang="en-US" sz="1600" err="1"/>
              <a:t>ponad</a:t>
            </a:r>
            <a:r>
              <a:rPr lang="en-US" sz="1600"/>
              <a:t> 100 </a:t>
            </a:r>
            <a:r>
              <a:rPr lang="en-US" sz="1600" err="1"/>
              <a:t>prac</a:t>
            </a:r>
            <a:r>
              <a:rPr lang="en-US" sz="1600"/>
              <a:t> z </a:t>
            </a:r>
            <a:r>
              <a:rPr lang="en-US" sz="1600" err="1"/>
              <a:t>dziedziny</a:t>
            </a:r>
            <a:r>
              <a:rPr lang="en-US" sz="1600"/>
              <a:t> </a:t>
            </a:r>
            <a:r>
              <a:rPr lang="en-US" sz="1600" err="1"/>
              <a:t>filologii</a:t>
            </a:r>
            <a:r>
              <a:rPr lang="en-US" sz="1600"/>
              <a:t> </a:t>
            </a:r>
            <a:r>
              <a:rPr lang="en-US" sz="1600" err="1"/>
              <a:t>i</a:t>
            </a:r>
            <a:r>
              <a:rPr lang="en-US" sz="1600"/>
              <a:t> </a:t>
            </a:r>
            <a:r>
              <a:rPr lang="en-US" sz="1600" err="1"/>
              <a:t>literatury</a:t>
            </a:r>
            <a:r>
              <a:rPr lang="en-US" sz="1600"/>
              <a:t> </a:t>
            </a:r>
            <a:r>
              <a:rPr lang="en-US" sz="1600" err="1"/>
              <a:t>dawnej</a:t>
            </a:r>
            <a:r>
              <a:rPr lang="en-US" sz="1600"/>
              <a:t>, </a:t>
            </a:r>
            <a:r>
              <a:rPr lang="en-US" sz="1600" err="1"/>
              <a:t>współpracował</a:t>
            </a:r>
            <a:r>
              <a:rPr lang="en-US" sz="1600"/>
              <a:t> </a:t>
            </a:r>
            <a:r>
              <a:rPr lang="en-US" sz="1600" err="1"/>
              <a:t>przy</a:t>
            </a:r>
            <a:r>
              <a:rPr lang="en-US" sz="1600"/>
              <a:t> </a:t>
            </a:r>
            <a:r>
              <a:rPr lang="en-US" sz="1600" err="1"/>
              <a:t>powstaniu</a:t>
            </a:r>
            <a:r>
              <a:rPr lang="en-US" sz="1600"/>
              <a:t> </a:t>
            </a:r>
            <a:r>
              <a:rPr lang="en-US" sz="1600" err="1"/>
              <a:t>największego</a:t>
            </a:r>
            <a:r>
              <a:rPr lang="en-US" sz="1600"/>
              <a:t> </a:t>
            </a:r>
            <a:r>
              <a:rPr lang="en-US" sz="1600" err="1"/>
              <a:t>słownika</a:t>
            </a:r>
            <a:r>
              <a:rPr lang="en-US" sz="1600"/>
              <a:t> </a:t>
            </a:r>
            <a:r>
              <a:rPr lang="en-US" sz="1600" err="1"/>
              <a:t>języka</a:t>
            </a:r>
            <a:r>
              <a:rPr lang="en-US" sz="1600"/>
              <a:t> </a:t>
            </a:r>
            <a:r>
              <a:rPr lang="en-US" sz="1600" err="1"/>
              <a:t>angielskiego</a:t>
            </a:r>
            <a:r>
              <a:rPr lang="en-US" sz="1600"/>
              <a:t>, </a:t>
            </a:r>
            <a:r>
              <a:rPr lang="en-US" sz="1600" err="1"/>
              <a:t>wydawanego</a:t>
            </a:r>
            <a:r>
              <a:rPr lang="en-US" sz="1600"/>
              <a:t> </a:t>
            </a:r>
            <a:r>
              <a:rPr lang="en-US" sz="1600" err="1"/>
              <a:t>zaraz</a:t>
            </a:r>
            <a:r>
              <a:rPr lang="en-US" sz="1600"/>
              <a:t> po I </a:t>
            </a:r>
            <a:r>
              <a:rPr lang="en-US" sz="1600" err="1"/>
              <a:t>wojnie</a:t>
            </a:r>
            <a:r>
              <a:rPr lang="en-US" sz="1600"/>
              <a:t>, Oxford English Dictionary. </a:t>
            </a:r>
            <a:r>
              <a:rPr lang="en-US" sz="1600" err="1"/>
              <a:t>Znał</a:t>
            </a:r>
            <a:r>
              <a:rPr lang="en-US" sz="1600"/>
              <a:t> (w </a:t>
            </a:r>
            <a:r>
              <a:rPr lang="en-US" sz="1600" err="1"/>
              <a:t>różnym</a:t>
            </a:r>
            <a:r>
              <a:rPr lang="en-US" sz="1600"/>
              <a:t> </a:t>
            </a:r>
            <a:r>
              <a:rPr lang="en-US" sz="1600" err="1"/>
              <a:t>stopniu</a:t>
            </a:r>
            <a:r>
              <a:rPr lang="en-US" sz="1600"/>
              <a:t>) </a:t>
            </a:r>
            <a:r>
              <a:rPr lang="en-US" sz="1600" err="1"/>
              <a:t>ponad</a:t>
            </a:r>
            <a:r>
              <a:rPr lang="en-US" sz="1600"/>
              <a:t> 30 </a:t>
            </a:r>
            <a:r>
              <a:rPr lang="en-US" sz="1600" err="1"/>
              <a:t>języków</a:t>
            </a:r>
            <a:r>
              <a:rPr lang="en-US" sz="1600"/>
              <a:t> m.in. </a:t>
            </a:r>
            <a:r>
              <a:rPr lang="en-US" sz="1600" err="1"/>
              <a:t>łacinę</a:t>
            </a:r>
            <a:r>
              <a:rPr lang="en-US" sz="1600"/>
              <a:t>, </a:t>
            </a:r>
            <a:r>
              <a:rPr lang="en-US" sz="1600" err="1"/>
              <a:t>nordycki</a:t>
            </a:r>
            <a:r>
              <a:rPr lang="en-US" sz="1600"/>
              <a:t>, </a:t>
            </a:r>
            <a:r>
              <a:rPr lang="en-US" sz="1600" err="1"/>
              <a:t>staroislandzki</a:t>
            </a:r>
            <a:r>
              <a:rPr lang="en-US" sz="1600"/>
              <a:t>, </a:t>
            </a:r>
            <a:r>
              <a:rPr lang="en-US" sz="1600" err="1"/>
              <a:t>anglosaski</a:t>
            </a:r>
            <a:r>
              <a:rPr lang="en-US" sz="1600"/>
              <a:t> </a:t>
            </a:r>
            <a:r>
              <a:rPr lang="en-US" sz="1600" err="1"/>
              <a:t>czy</a:t>
            </a:r>
            <a:r>
              <a:rPr lang="en-US" sz="1600"/>
              <a:t> </a:t>
            </a:r>
            <a:r>
              <a:rPr lang="en-US" sz="1600" err="1"/>
              <a:t>staroirlandzki</a:t>
            </a:r>
            <a:r>
              <a:rPr lang="en-US" sz="1600"/>
              <a:t>. </a:t>
            </a:r>
            <a:endParaRPr lang="en-US" sz="1600">
              <a:cs typeface="Calibri"/>
            </a:endParaRPr>
          </a:p>
        </p:txBody>
      </p:sp>
    </p:spTree>
    <p:extLst>
      <p:ext uri="{BB962C8B-B14F-4D97-AF65-F5344CB8AC3E}">
        <p14:creationId xmlns:p14="http://schemas.microsoft.com/office/powerpoint/2010/main" val="5070569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strVal val="#ppt_w*0.70"/>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Effect transition="in" filter="fade">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D5A8074-F0DC-49D8-93CF-6C7831EFBA90}"/>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a:solidFill>
                  <a:srgbClr val="FFFFFF"/>
                </a:solidFill>
                <a:latin typeface="+mj-lt"/>
                <a:ea typeface="+mj-ea"/>
                <a:cs typeface="+mj-cs"/>
              </a:rPr>
              <a:t>Bohaterowie </a:t>
            </a:r>
          </a:p>
        </p:txBody>
      </p:sp>
    </p:spTree>
    <p:extLst>
      <p:ext uri="{BB962C8B-B14F-4D97-AF65-F5344CB8AC3E}">
        <p14:creationId xmlns:p14="http://schemas.microsoft.com/office/powerpoint/2010/main" val="121235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40F1B-20F6-4E93-B9CF-D37612B5D540}"/>
              </a:ext>
            </a:extLst>
          </p:cNvPr>
          <p:cNvSpPr>
            <a:spLocks noGrp="1"/>
          </p:cNvSpPr>
          <p:nvPr>
            <p:ph type="title"/>
          </p:nvPr>
        </p:nvSpPr>
        <p:spPr>
          <a:xfrm>
            <a:off x="801098" y="1396289"/>
            <a:ext cx="5277333" cy="1325563"/>
          </a:xfrm>
        </p:spPr>
        <p:txBody>
          <a:bodyPr vert="horz" lIns="91440" tIns="45720" rIns="91440" bIns="45720" rtlCol="0" anchor="ctr">
            <a:normAutofit/>
          </a:bodyPr>
          <a:lstStyle/>
          <a:p>
            <a:r>
              <a:rPr lang="en-US"/>
              <a:t>Bilbo Baggins </a:t>
            </a:r>
          </a:p>
        </p:txBody>
      </p:sp>
      <p:sp>
        <p:nvSpPr>
          <p:cNvPr id="3" name="Content Placeholder 2">
            <a:extLst>
              <a:ext uri="{FF2B5EF4-FFF2-40B4-BE49-F238E27FC236}">
                <a16:creationId xmlns:a16="http://schemas.microsoft.com/office/drawing/2014/main" id="{AE002473-1FF3-47DE-8ACB-46FB9662BDB2}"/>
              </a:ext>
            </a:extLst>
          </p:cNvPr>
          <p:cNvSpPr>
            <a:spLocks noGrp="1"/>
          </p:cNvSpPr>
          <p:nvPr>
            <p:ph sz="half" idx="1"/>
          </p:nvPr>
        </p:nvSpPr>
        <p:spPr>
          <a:xfrm>
            <a:off x="805543" y="2871982"/>
            <a:ext cx="5272888" cy="3181684"/>
          </a:xfrm>
        </p:spPr>
        <p:txBody>
          <a:bodyPr vert="horz" lIns="91440" tIns="45720" rIns="91440" bIns="45720" rtlCol="0" anchor="t">
            <a:normAutofit/>
          </a:bodyPr>
          <a:lstStyle/>
          <a:p>
            <a:pPr marL="0" indent="0">
              <a:buNone/>
            </a:pPr>
            <a:r>
              <a:rPr lang="en-US" sz="1800" err="1"/>
              <a:t>Tytułowy</a:t>
            </a:r>
            <a:r>
              <a:rPr lang="en-US" sz="1800"/>
              <a:t> </a:t>
            </a:r>
            <a:r>
              <a:rPr lang="en-US" sz="1800" err="1"/>
              <a:t>bohater</a:t>
            </a:r>
            <a:r>
              <a:rPr lang="en-US" sz="1800"/>
              <a:t> „</a:t>
            </a:r>
            <a:r>
              <a:rPr lang="en-US" sz="1800" err="1"/>
              <a:t>Hobbita</a:t>
            </a:r>
            <a:r>
              <a:rPr lang="en-US" sz="1800"/>
              <a:t>” – Bilbo Baggins – jest </a:t>
            </a:r>
            <a:r>
              <a:rPr lang="en-US" sz="1800" err="1"/>
              <a:t>najważniejszą</a:t>
            </a:r>
            <a:r>
              <a:rPr lang="en-US" sz="1800"/>
              <a:t> </a:t>
            </a:r>
            <a:r>
              <a:rPr lang="en-US" sz="1800" err="1"/>
              <a:t>postacią</a:t>
            </a:r>
            <a:r>
              <a:rPr lang="en-US" sz="1800"/>
              <a:t> w </a:t>
            </a:r>
            <a:r>
              <a:rPr lang="en-US" sz="1800" err="1"/>
              <a:t>powieści</a:t>
            </a:r>
            <a:r>
              <a:rPr lang="en-US" sz="1800"/>
              <a:t>. </a:t>
            </a:r>
            <a:r>
              <a:rPr lang="en-US" sz="1800" err="1"/>
              <a:t>Jako</a:t>
            </a:r>
            <a:r>
              <a:rPr lang="en-US" sz="1800"/>
              <a:t> </a:t>
            </a:r>
            <a:r>
              <a:rPr lang="en-US" sz="1800" err="1"/>
              <a:t>miłośnik</a:t>
            </a:r>
            <a:r>
              <a:rPr lang="en-US" sz="1800"/>
              <a:t> </a:t>
            </a:r>
            <a:r>
              <a:rPr lang="en-US" sz="1800" err="1"/>
              <a:t>dobrej</a:t>
            </a:r>
            <a:r>
              <a:rPr lang="en-US" sz="1800"/>
              <a:t> </a:t>
            </a:r>
            <a:r>
              <a:rPr lang="en-US" sz="1800" err="1"/>
              <a:t>kuchni</a:t>
            </a:r>
            <a:r>
              <a:rPr lang="en-US" sz="1800"/>
              <a:t>, </a:t>
            </a:r>
            <a:r>
              <a:rPr lang="en-US" sz="1800" err="1"/>
              <a:t>czyścioch</a:t>
            </a:r>
            <a:r>
              <a:rPr lang="en-US" sz="1800"/>
              <a:t>, </a:t>
            </a:r>
            <a:r>
              <a:rPr lang="en-US" sz="1800" err="1"/>
              <a:t>bardzo</a:t>
            </a:r>
            <a:r>
              <a:rPr lang="en-US" sz="1800"/>
              <a:t> </a:t>
            </a:r>
            <a:r>
              <a:rPr lang="en-US" sz="1800" err="1"/>
              <a:t>zamożny</a:t>
            </a:r>
            <a:r>
              <a:rPr lang="en-US" sz="1800"/>
              <a:t> </a:t>
            </a:r>
            <a:r>
              <a:rPr lang="en-US" sz="1800" err="1"/>
              <a:t>palacz</a:t>
            </a:r>
            <a:r>
              <a:rPr lang="en-US" sz="1800"/>
              <a:t> </a:t>
            </a:r>
            <a:r>
              <a:rPr lang="en-US" sz="1800" err="1"/>
              <a:t>wykwintnych</a:t>
            </a:r>
            <a:r>
              <a:rPr lang="en-US" sz="1800"/>
              <a:t> </a:t>
            </a:r>
            <a:r>
              <a:rPr lang="en-US" sz="1800" err="1"/>
              <a:t>tytoni</a:t>
            </a:r>
            <a:r>
              <a:rPr lang="en-US" sz="1800"/>
              <a:t>, elegant </a:t>
            </a:r>
            <a:r>
              <a:rPr lang="en-US" sz="1800" err="1"/>
              <a:t>i</a:t>
            </a:r>
            <a:r>
              <a:rPr lang="en-US" sz="1800"/>
              <a:t> </a:t>
            </a:r>
            <a:r>
              <a:rPr lang="en-US" sz="1800" err="1"/>
              <a:t>prawdziwy</a:t>
            </a:r>
            <a:r>
              <a:rPr lang="en-US" sz="1800"/>
              <a:t> </a:t>
            </a:r>
            <a:r>
              <a:rPr lang="en-US" sz="1800" err="1"/>
              <a:t>domator</a:t>
            </a:r>
            <a:r>
              <a:rPr lang="en-US" sz="1800"/>
              <a:t>, </a:t>
            </a:r>
            <a:r>
              <a:rPr lang="en-US" sz="1800" err="1"/>
              <a:t>wydaje</a:t>
            </a:r>
            <a:r>
              <a:rPr lang="en-US" sz="1800"/>
              <a:t> </a:t>
            </a:r>
            <a:r>
              <a:rPr lang="en-US" sz="1800" err="1"/>
              <a:t>się</a:t>
            </a:r>
            <a:r>
              <a:rPr lang="en-US" sz="1800"/>
              <a:t> </a:t>
            </a:r>
            <a:r>
              <a:rPr lang="en-US" sz="1800" err="1"/>
              <a:t>czytelnikowi</a:t>
            </a:r>
            <a:r>
              <a:rPr lang="en-US" sz="1800"/>
              <a:t>, </a:t>
            </a:r>
            <a:r>
              <a:rPr lang="en-US" sz="1800" err="1"/>
              <a:t>i</a:t>
            </a:r>
            <a:r>
              <a:rPr lang="en-US" sz="1800"/>
              <a:t> </a:t>
            </a:r>
            <a:r>
              <a:rPr lang="en-US" sz="1800" err="1"/>
              <a:t>samemu</a:t>
            </a:r>
            <a:r>
              <a:rPr lang="en-US" sz="1800"/>
              <a:t> </a:t>
            </a:r>
            <a:r>
              <a:rPr lang="en-US" sz="1800" err="1"/>
              <a:t>sobie</a:t>
            </a:r>
            <a:r>
              <a:rPr lang="en-US" sz="1800"/>
              <a:t>, </a:t>
            </a:r>
            <a:r>
              <a:rPr lang="en-US" sz="1800" err="1"/>
              <a:t>całkowitym</a:t>
            </a:r>
            <a:r>
              <a:rPr lang="en-US" sz="1800"/>
              <a:t> </a:t>
            </a:r>
            <a:r>
              <a:rPr lang="en-US" sz="1800" err="1"/>
              <a:t>zaprzeczeniem</a:t>
            </a:r>
            <a:r>
              <a:rPr lang="en-US" sz="1800"/>
              <a:t> </a:t>
            </a:r>
            <a:r>
              <a:rPr lang="en-US" sz="1800" err="1"/>
              <a:t>herosa</a:t>
            </a:r>
            <a:r>
              <a:rPr lang="en-US" sz="1800"/>
              <a:t>. </a:t>
            </a:r>
            <a:r>
              <a:rPr lang="en-US" sz="1800" err="1"/>
              <a:t>Jednak</a:t>
            </a:r>
            <a:r>
              <a:rPr lang="en-US" sz="1800"/>
              <a:t> Gandalf </a:t>
            </a:r>
            <a:r>
              <a:rPr lang="en-US" sz="1800" err="1"/>
              <a:t>dostrzegł</a:t>
            </a:r>
            <a:r>
              <a:rPr lang="en-US" sz="1800"/>
              <a:t> w </a:t>
            </a:r>
            <a:r>
              <a:rPr lang="en-US" sz="1800" err="1"/>
              <a:t>nim</a:t>
            </a:r>
            <a:r>
              <a:rPr lang="en-US" sz="1800"/>
              <a:t> </a:t>
            </a:r>
            <a:r>
              <a:rPr lang="en-US" sz="1800" err="1"/>
              <a:t>materiał</a:t>
            </a:r>
            <a:r>
              <a:rPr lang="en-US" sz="1800"/>
              <a:t> </a:t>
            </a:r>
            <a:r>
              <a:rPr lang="en-US" sz="1800" err="1"/>
              <a:t>na</a:t>
            </a:r>
            <a:r>
              <a:rPr lang="en-US" sz="1800"/>
              <a:t> </a:t>
            </a:r>
            <a:r>
              <a:rPr lang="en-US" sz="1800" err="1"/>
              <a:t>prawdziwego</a:t>
            </a:r>
            <a:r>
              <a:rPr lang="en-US" sz="1800"/>
              <a:t> </a:t>
            </a:r>
            <a:r>
              <a:rPr lang="en-US" sz="1800" err="1"/>
              <a:t>bohatera</a:t>
            </a:r>
            <a:r>
              <a:rPr lang="en-US" sz="1800"/>
              <a:t>, </a:t>
            </a:r>
            <a:r>
              <a:rPr lang="en-US" sz="1800" err="1"/>
              <a:t>zdolnego</a:t>
            </a:r>
            <a:r>
              <a:rPr lang="en-US" sz="1800"/>
              <a:t> do </a:t>
            </a:r>
            <a:r>
              <a:rPr lang="en-US" sz="1800" err="1"/>
              <a:t>wielkich</a:t>
            </a:r>
            <a:r>
              <a:rPr lang="en-US" sz="1800"/>
              <a:t> </a:t>
            </a:r>
            <a:r>
              <a:rPr lang="en-US" sz="1800" err="1"/>
              <a:t>czynów</a:t>
            </a:r>
            <a:r>
              <a:rPr lang="en-US" sz="1800"/>
              <a:t>, </a:t>
            </a:r>
            <a:r>
              <a:rPr lang="en-US" sz="1800" err="1"/>
              <a:t>które</a:t>
            </a:r>
            <a:r>
              <a:rPr lang="en-US" sz="1800"/>
              <a:t> </a:t>
            </a:r>
            <a:r>
              <a:rPr lang="en-US" sz="1800" err="1"/>
              <a:t>zmienią</a:t>
            </a:r>
            <a:r>
              <a:rPr lang="en-US" sz="1800"/>
              <a:t> </a:t>
            </a:r>
            <a:r>
              <a:rPr lang="en-US" sz="1800" err="1"/>
              <a:t>bieg</a:t>
            </a:r>
            <a:r>
              <a:rPr lang="en-US" sz="1800"/>
              <a:t> </a:t>
            </a:r>
            <a:r>
              <a:rPr lang="en-US" sz="1800" err="1"/>
              <a:t>historii</a:t>
            </a:r>
            <a:r>
              <a:rPr lang="en-US" sz="1800"/>
              <a:t>. Na </a:t>
            </a:r>
            <a:r>
              <a:rPr lang="en-US" sz="1800" err="1"/>
              <a:t>kartach</a:t>
            </a:r>
            <a:r>
              <a:rPr lang="en-US" sz="1800"/>
              <a:t> </a:t>
            </a:r>
            <a:r>
              <a:rPr lang="en-US" sz="1800" err="1"/>
              <a:t>powieści</a:t>
            </a:r>
            <a:r>
              <a:rPr lang="en-US" sz="1800"/>
              <a:t> Bilbo Baggins </a:t>
            </a:r>
            <a:r>
              <a:rPr lang="en-US" sz="1800" err="1"/>
              <a:t>wyraźnie</a:t>
            </a:r>
            <a:r>
              <a:rPr lang="en-US" sz="1800"/>
              <a:t> </a:t>
            </a:r>
            <a:r>
              <a:rPr lang="en-US" sz="1800" err="1"/>
              <a:t>zmienia</a:t>
            </a:r>
            <a:r>
              <a:rPr lang="en-US" sz="1800"/>
              <a:t> </a:t>
            </a:r>
            <a:r>
              <a:rPr lang="en-US" sz="1800" err="1"/>
              <a:t>się</a:t>
            </a:r>
            <a:r>
              <a:rPr lang="en-US" sz="1800"/>
              <a:t> pod </a:t>
            </a:r>
            <a:r>
              <a:rPr lang="en-US" sz="1800" err="1"/>
              <a:t>wpływem</a:t>
            </a:r>
            <a:r>
              <a:rPr lang="en-US" sz="1800"/>
              <a:t> </a:t>
            </a:r>
            <a:r>
              <a:rPr lang="en-US" sz="1800" err="1"/>
              <a:t>przeżywanych</a:t>
            </a:r>
            <a:r>
              <a:rPr lang="en-US" sz="1800" b="1"/>
              <a:t> </a:t>
            </a:r>
            <a:r>
              <a:rPr lang="en-US" sz="1800" err="1"/>
              <a:t>przygód</a:t>
            </a:r>
            <a:r>
              <a:rPr lang="en-US" sz="1800"/>
              <a:t>, </a:t>
            </a:r>
            <a:r>
              <a:rPr lang="en-US" sz="1800" err="1"/>
              <a:t>odkrywa</a:t>
            </a:r>
            <a:r>
              <a:rPr lang="en-US" sz="1800"/>
              <a:t> </a:t>
            </a:r>
            <a:r>
              <a:rPr lang="en-US" sz="1800" err="1"/>
              <a:t>drzemiące</a:t>
            </a:r>
            <a:r>
              <a:rPr lang="en-US" sz="1800"/>
              <a:t> w </a:t>
            </a:r>
            <a:r>
              <a:rPr lang="en-US" sz="1800" err="1"/>
              <a:t>nim</a:t>
            </a:r>
            <a:r>
              <a:rPr lang="en-US" sz="1800"/>
              <a:t> </a:t>
            </a:r>
            <a:r>
              <a:rPr lang="en-US" sz="1800" err="1"/>
              <a:t>pokłady</a:t>
            </a:r>
            <a:r>
              <a:rPr lang="en-US" sz="1800"/>
              <a:t> </a:t>
            </a:r>
            <a:r>
              <a:rPr lang="en-US" sz="1800" err="1"/>
              <a:t>odwagi</a:t>
            </a:r>
            <a:r>
              <a:rPr lang="en-US" sz="1800"/>
              <a:t> </a:t>
            </a:r>
            <a:r>
              <a:rPr lang="en-US" sz="1800" err="1"/>
              <a:t>i</a:t>
            </a:r>
            <a:r>
              <a:rPr lang="en-US" sz="1800"/>
              <a:t> </a:t>
            </a:r>
            <a:r>
              <a:rPr lang="en-US" sz="1800" err="1"/>
              <a:t>odpowiedzialności</a:t>
            </a:r>
            <a:r>
              <a:rPr lang="en-US" sz="1800"/>
              <a:t> za </a:t>
            </a:r>
            <a:r>
              <a:rPr lang="en-US" sz="1800" err="1"/>
              <a:t>losy</a:t>
            </a:r>
            <a:r>
              <a:rPr lang="en-US" sz="1800"/>
              <a:t> </a:t>
            </a:r>
            <a:r>
              <a:rPr lang="en-US" sz="1800" err="1"/>
              <a:t>przyjaciół</a:t>
            </a:r>
            <a:r>
              <a:rPr lang="en-US" sz="1800"/>
              <a:t>. </a:t>
            </a:r>
            <a:endParaRPr lang="en-US"/>
          </a:p>
        </p:txBody>
      </p:sp>
      <p:sp>
        <p:nvSpPr>
          <p:cNvPr id="10"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4" y="581159"/>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A69E7651-9AE6-4848-8794-730B6E2E2F49}"/>
              </a:ext>
            </a:extLst>
          </p:cNvPr>
          <p:cNvPicPr>
            <a:picLocks noGrp="1" noChangeAspect="1"/>
          </p:cNvPicPr>
          <p:nvPr>
            <p:ph sz="half" idx="2"/>
          </p:nvPr>
        </p:nvPicPr>
        <p:blipFill rotWithShape="1">
          <a:blip r:embed="rId2"/>
          <a:srcRect l="17413" r="24582" b="1"/>
          <a:stretch/>
        </p:blipFill>
        <p:spPr>
          <a:xfrm>
            <a:off x="6893317" y="760562"/>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412715818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25AD9-DDAC-4237-B96C-1CE43D032BEB}"/>
              </a:ext>
            </a:extLst>
          </p:cNvPr>
          <p:cNvSpPr>
            <a:spLocks noGrp="1"/>
          </p:cNvSpPr>
          <p:nvPr>
            <p:ph type="title"/>
          </p:nvPr>
        </p:nvSpPr>
        <p:spPr>
          <a:xfrm>
            <a:off x="804672" y="4007335"/>
            <a:ext cx="6455833" cy="1497998"/>
          </a:xfrm>
        </p:spPr>
        <p:txBody>
          <a:bodyPr vert="horz" lIns="91440" tIns="45720" rIns="91440" bIns="45720" rtlCol="0" anchor="t">
            <a:normAutofit/>
          </a:bodyPr>
          <a:lstStyle/>
          <a:p>
            <a:r>
              <a:rPr lang="en-US" sz="4800" kern="1200">
                <a:solidFill>
                  <a:schemeClr val="tx1"/>
                </a:solidFill>
                <a:latin typeface="+mj-lt"/>
                <a:ea typeface="+mj-ea"/>
                <a:cs typeface="+mj-cs"/>
              </a:rPr>
              <a:t>Domek Bilba Bagginsa </a:t>
            </a:r>
          </a:p>
        </p:txBody>
      </p:sp>
      <p:sp>
        <p:nvSpPr>
          <p:cNvPr id="10" name="Freeform: Shape 9">
            <a:extLst>
              <a:ext uri="{FF2B5EF4-FFF2-40B4-BE49-F238E27FC236}">
                <a16:creationId xmlns:a16="http://schemas.microsoft.com/office/drawing/2014/main" id="{E26B9EF5-5D92-4AC7-BC55-FC5C4C98ED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05C5575-0F07-43D0-AE78-81EAA8E67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214C92B3-840C-4821-AF41-98428333E338}"/>
              </a:ext>
            </a:extLst>
          </p:cNvPr>
          <p:cNvPicPr>
            <a:picLocks noChangeAspect="1"/>
          </p:cNvPicPr>
          <p:nvPr/>
        </p:nvPicPr>
        <p:blipFill rotWithShape="1">
          <a:blip r:embed="rId2"/>
          <a:srcRect l="483" r="9404" b="1"/>
          <a:stretch/>
        </p:blipFill>
        <p:spPr>
          <a:xfrm>
            <a:off x="3639395" y="10"/>
            <a:ext cx="4023360" cy="2980230"/>
          </a:xfrm>
          <a:custGeom>
            <a:avLst/>
            <a:gdLst/>
            <a:ahLst/>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p:spPr>
      </p:pic>
      <p:pic>
        <p:nvPicPr>
          <p:cNvPr id="4" name="Picture 4">
            <a:extLst>
              <a:ext uri="{FF2B5EF4-FFF2-40B4-BE49-F238E27FC236}">
                <a16:creationId xmlns:a16="http://schemas.microsoft.com/office/drawing/2014/main" id="{FB8608A0-162B-4BBD-814C-AA2F324E03F3}"/>
              </a:ext>
            </a:extLst>
          </p:cNvPr>
          <p:cNvPicPr>
            <a:picLocks noGrp="1" noChangeAspect="1"/>
          </p:cNvPicPr>
          <p:nvPr>
            <p:ph idx="1"/>
          </p:nvPr>
        </p:nvPicPr>
        <p:blipFill rotWithShape="1">
          <a:blip r:embed="rId3"/>
          <a:srcRect t="18517" r="-1" b="1026"/>
          <a:stretch/>
        </p:blipFill>
        <p:spPr>
          <a:xfrm>
            <a:off x="7816897" y="1584494"/>
            <a:ext cx="4375105" cy="5273507"/>
          </a:xfrm>
          <a:custGeom>
            <a:avLst/>
            <a:gdLst/>
            <a:ahLst/>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p:spPr>
      </p:pic>
    </p:spTree>
    <p:extLst>
      <p:ext uri="{BB962C8B-B14F-4D97-AF65-F5344CB8AC3E}">
        <p14:creationId xmlns:p14="http://schemas.microsoft.com/office/powerpoint/2010/main" val="5443364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ox(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14CFA-80CC-489E-9873-913DA790431F}"/>
              </a:ext>
            </a:extLst>
          </p:cNvPr>
          <p:cNvSpPr>
            <a:spLocks noGrp="1"/>
          </p:cNvSpPr>
          <p:nvPr>
            <p:ph type="title"/>
          </p:nvPr>
        </p:nvSpPr>
        <p:spPr>
          <a:xfrm>
            <a:off x="801098" y="1396289"/>
            <a:ext cx="5277333" cy="1325563"/>
          </a:xfrm>
        </p:spPr>
        <p:txBody>
          <a:bodyPr vert="horz" lIns="91440" tIns="45720" rIns="91440" bIns="45720" rtlCol="0" anchor="ctr">
            <a:normAutofit/>
          </a:bodyPr>
          <a:lstStyle/>
          <a:p>
            <a:r>
              <a:rPr lang="en-US"/>
              <a:t>Gandalf </a:t>
            </a:r>
          </a:p>
        </p:txBody>
      </p:sp>
      <p:sp>
        <p:nvSpPr>
          <p:cNvPr id="3" name="Content Placeholder 2">
            <a:extLst>
              <a:ext uri="{FF2B5EF4-FFF2-40B4-BE49-F238E27FC236}">
                <a16:creationId xmlns:a16="http://schemas.microsoft.com/office/drawing/2014/main" id="{565ACE0C-984E-4C32-9BB9-46824644E650}"/>
              </a:ext>
            </a:extLst>
          </p:cNvPr>
          <p:cNvSpPr>
            <a:spLocks noGrp="1"/>
          </p:cNvSpPr>
          <p:nvPr>
            <p:ph sz="half" idx="1"/>
          </p:nvPr>
        </p:nvSpPr>
        <p:spPr>
          <a:xfrm>
            <a:off x="805543" y="2871982"/>
            <a:ext cx="5272888" cy="3181684"/>
          </a:xfrm>
        </p:spPr>
        <p:txBody>
          <a:bodyPr vert="horz" lIns="91440" tIns="45720" rIns="91440" bIns="45720" rtlCol="0" anchor="t">
            <a:normAutofit/>
          </a:bodyPr>
          <a:lstStyle/>
          <a:p>
            <a:pPr marL="0" indent="0">
              <a:buNone/>
            </a:pPr>
            <a:r>
              <a:rPr lang="en-US" sz="1800" err="1"/>
              <a:t>Czarodziej</a:t>
            </a:r>
            <a:r>
              <a:rPr lang="en-US" sz="1800"/>
              <a:t> jest </a:t>
            </a:r>
            <a:r>
              <a:rPr lang="en-US" sz="1800" err="1"/>
              <a:t>najbardziej</a:t>
            </a:r>
            <a:r>
              <a:rPr lang="en-US" sz="1800"/>
              <a:t> </a:t>
            </a:r>
            <a:r>
              <a:rPr lang="en-US" sz="1800" err="1"/>
              <a:t>zagadkową</a:t>
            </a:r>
            <a:r>
              <a:rPr lang="en-US" sz="1800"/>
              <a:t> </a:t>
            </a:r>
            <a:r>
              <a:rPr lang="en-US" sz="1800" err="1"/>
              <a:t>postacią</a:t>
            </a:r>
            <a:r>
              <a:rPr lang="en-US" sz="1800"/>
              <a:t> „</a:t>
            </a:r>
            <a:r>
              <a:rPr lang="en-US" sz="1800" err="1"/>
              <a:t>Hobbita</a:t>
            </a:r>
            <a:r>
              <a:rPr lang="en-US" sz="1800"/>
              <a:t>”. </a:t>
            </a:r>
            <a:r>
              <a:rPr lang="en-US" sz="1800" err="1"/>
              <a:t>Ponadto</a:t>
            </a:r>
            <a:r>
              <a:rPr lang="en-US" sz="1800"/>
              <a:t> to </a:t>
            </a:r>
            <a:r>
              <a:rPr lang="en-US" sz="1800" err="1"/>
              <a:t>właśnie</a:t>
            </a:r>
            <a:r>
              <a:rPr lang="en-US" sz="1800"/>
              <a:t> Gandalf jest </a:t>
            </a:r>
            <a:r>
              <a:rPr lang="en-US" sz="1800" err="1"/>
              <a:t>inicjatorem</a:t>
            </a:r>
            <a:r>
              <a:rPr lang="en-US" sz="1800"/>
              <a:t> </a:t>
            </a:r>
            <a:r>
              <a:rPr lang="en-US" sz="1800" err="1"/>
              <a:t>całej</a:t>
            </a:r>
            <a:r>
              <a:rPr lang="en-US" sz="1800"/>
              <a:t> </a:t>
            </a:r>
            <a:r>
              <a:rPr lang="en-US" sz="1800" err="1"/>
              <a:t>fabuły</a:t>
            </a:r>
            <a:r>
              <a:rPr lang="en-US" sz="1800"/>
              <a:t>, </a:t>
            </a:r>
            <a:r>
              <a:rPr lang="en-US" sz="1800" err="1"/>
              <a:t>ponieważ</a:t>
            </a:r>
            <a:r>
              <a:rPr lang="en-US" sz="1800"/>
              <a:t> z </a:t>
            </a:r>
            <a:r>
              <a:rPr lang="en-US" sz="1800" err="1"/>
              <a:t>niewiadomych</a:t>
            </a:r>
            <a:r>
              <a:rPr lang="en-US" sz="1800"/>
              <a:t> </a:t>
            </a:r>
            <a:r>
              <a:rPr lang="en-US" sz="1800" err="1"/>
              <a:t>przyczyn</a:t>
            </a:r>
            <a:r>
              <a:rPr lang="en-US" sz="1800"/>
              <a:t> </a:t>
            </a:r>
            <a:r>
              <a:rPr lang="en-US" sz="1800" err="1"/>
              <a:t>uznał</a:t>
            </a:r>
            <a:r>
              <a:rPr lang="en-US" sz="1800"/>
              <a:t>, </a:t>
            </a:r>
            <a:r>
              <a:rPr lang="en-US" sz="1800" err="1"/>
              <a:t>że</a:t>
            </a:r>
            <a:r>
              <a:rPr lang="en-US" sz="1800"/>
              <a:t> Bilbo Baggins </a:t>
            </a:r>
            <a:r>
              <a:rPr lang="en-US" sz="1800" err="1"/>
              <a:t>będzie</a:t>
            </a:r>
            <a:r>
              <a:rPr lang="en-US" sz="1800"/>
              <a:t> </a:t>
            </a:r>
            <a:r>
              <a:rPr lang="en-US" sz="1800" err="1"/>
              <a:t>idealnym</a:t>
            </a:r>
            <a:r>
              <a:rPr lang="en-US" sz="1800"/>
              <a:t> </a:t>
            </a:r>
            <a:r>
              <a:rPr lang="en-US" sz="1800" err="1"/>
              <a:t>kandydatem</a:t>
            </a:r>
            <a:r>
              <a:rPr lang="en-US" sz="1800"/>
              <a:t> do </a:t>
            </a:r>
            <a:r>
              <a:rPr lang="en-US" sz="1800" err="1"/>
              <a:t>roli</a:t>
            </a:r>
            <a:r>
              <a:rPr lang="en-US" sz="1800"/>
              <a:t> </a:t>
            </a:r>
            <a:r>
              <a:rPr lang="en-US" sz="1800" err="1"/>
              <a:t>włamywacza</a:t>
            </a:r>
            <a:r>
              <a:rPr lang="en-US" sz="1800"/>
              <a:t>. </a:t>
            </a:r>
            <a:r>
              <a:rPr lang="en-US" sz="1800" err="1"/>
              <a:t>Przedtem</a:t>
            </a:r>
            <a:r>
              <a:rPr lang="en-US" sz="1800"/>
              <a:t> </a:t>
            </a:r>
            <a:r>
              <a:rPr lang="en-US" sz="1800" err="1"/>
              <a:t>czarodziej</a:t>
            </a:r>
            <a:r>
              <a:rPr lang="en-US" sz="1800"/>
              <a:t> </a:t>
            </a:r>
            <a:r>
              <a:rPr lang="en-US" sz="1800" err="1"/>
              <a:t>wręczył</a:t>
            </a:r>
            <a:r>
              <a:rPr lang="en-US" sz="1800"/>
              <a:t> </a:t>
            </a:r>
            <a:r>
              <a:rPr lang="en-US" sz="1800" err="1"/>
              <a:t>Thorinowi</a:t>
            </a:r>
            <a:r>
              <a:rPr lang="en-US" sz="1800"/>
              <a:t> </a:t>
            </a:r>
            <a:r>
              <a:rPr lang="en-US" sz="1800" err="1"/>
              <a:t>starą</a:t>
            </a:r>
            <a:r>
              <a:rPr lang="en-US" sz="1800"/>
              <a:t> </a:t>
            </a:r>
            <a:r>
              <a:rPr lang="en-US" sz="1800" err="1"/>
              <a:t>mapę</a:t>
            </a:r>
            <a:r>
              <a:rPr lang="en-US" sz="1800"/>
              <a:t> </a:t>
            </a:r>
            <a:r>
              <a:rPr lang="en-US" sz="1800" err="1"/>
              <a:t>wiodącą</a:t>
            </a:r>
            <a:r>
              <a:rPr lang="en-US" sz="1800"/>
              <a:t> do </a:t>
            </a:r>
            <a:r>
              <a:rPr lang="en-US" sz="1800" err="1"/>
              <a:t>Samotnej</a:t>
            </a:r>
            <a:r>
              <a:rPr lang="en-US" sz="1800"/>
              <a:t> </a:t>
            </a:r>
            <a:r>
              <a:rPr lang="en-US" sz="1800" err="1"/>
              <a:t>Góry</a:t>
            </a:r>
            <a:r>
              <a:rPr lang="en-US" sz="1800"/>
              <a:t> </a:t>
            </a:r>
            <a:r>
              <a:rPr lang="en-US" sz="1800" err="1"/>
              <a:t>i</a:t>
            </a:r>
            <a:r>
              <a:rPr lang="en-US" sz="1800"/>
              <a:t> </a:t>
            </a:r>
            <a:r>
              <a:rPr lang="en-US" sz="1800" err="1"/>
              <a:t>namówił</a:t>
            </a:r>
            <a:r>
              <a:rPr lang="en-US" sz="1800"/>
              <a:t> go do </a:t>
            </a:r>
            <a:r>
              <a:rPr lang="en-US" sz="1800" err="1"/>
              <a:t>wyruszenia</a:t>
            </a:r>
            <a:r>
              <a:rPr lang="en-US" sz="1800"/>
              <a:t> w </a:t>
            </a:r>
            <a:r>
              <a:rPr lang="en-US" sz="1800" err="1"/>
              <a:t>podróż</a:t>
            </a:r>
            <a:r>
              <a:rPr lang="en-US" sz="1800"/>
              <a:t> do </a:t>
            </a:r>
            <a:r>
              <a:rPr lang="en-US" sz="1800" err="1"/>
              <a:t>dawnej</a:t>
            </a:r>
            <a:r>
              <a:rPr lang="en-US" sz="1800"/>
              <a:t> </a:t>
            </a:r>
            <a:r>
              <a:rPr lang="en-US" sz="1800" err="1"/>
              <a:t>siedziby</a:t>
            </a:r>
            <a:r>
              <a:rPr lang="en-US" sz="1800"/>
              <a:t> </a:t>
            </a:r>
            <a:r>
              <a:rPr lang="en-US" sz="1800" err="1"/>
              <a:t>krasnoludów</a:t>
            </a:r>
            <a:r>
              <a:rPr lang="en-US" sz="1800"/>
              <a:t>, </a:t>
            </a:r>
            <a:r>
              <a:rPr lang="en-US" sz="1800" err="1"/>
              <a:t>gdzie</a:t>
            </a:r>
            <a:r>
              <a:rPr lang="en-US" sz="1800"/>
              <a:t> stary </a:t>
            </a:r>
            <a:r>
              <a:rPr lang="en-US" sz="1800" err="1"/>
              <a:t>smok</a:t>
            </a:r>
            <a:r>
              <a:rPr lang="en-US" sz="1800"/>
              <a:t> </a:t>
            </a:r>
            <a:r>
              <a:rPr lang="en-US" sz="1800" err="1"/>
              <a:t>strzegł</a:t>
            </a:r>
            <a:r>
              <a:rPr lang="en-US" sz="1800"/>
              <a:t> </a:t>
            </a:r>
            <a:r>
              <a:rPr lang="en-US" sz="1800" err="1"/>
              <a:t>wielkiego</a:t>
            </a:r>
            <a:r>
              <a:rPr lang="en-US" sz="1800"/>
              <a:t> </a:t>
            </a:r>
            <a:r>
              <a:rPr lang="en-US" sz="1800" err="1"/>
              <a:t>skarbu</a:t>
            </a:r>
            <a:r>
              <a:rPr lang="en-US" sz="1800"/>
              <a:t>. Gandalf </a:t>
            </a:r>
            <a:r>
              <a:rPr lang="en-US" sz="1800" err="1"/>
              <a:t>kilkakrotnie</a:t>
            </a:r>
            <a:r>
              <a:rPr lang="en-US" sz="1800"/>
              <a:t> </a:t>
            </a:r>
            <a:r>
              <a:rPr lang="en-US" sz="1800" err="1"/>
              <a:t>wybawił</a:t>
            </a:r>
            <a:r>
              <a:rPr lang="en-US" sz="1800"/>
              <a:t> </a:t>
            </a:r>
            <a:r>
              <a:rPr lang="en-US" sz="1800" err="1"/>
              <a:t>też</a:t>
            </a:r>
            <a:r>
              <a:rPr lang="en-US" sz="1800"/>
              <a:t> </a:t>
            </a:r>
            <a:r>
              <a:rPr lang="en-US" sz="1800" err="1"/>
              <a:t>wędrowców</a:t>
            </a:r>
            <a:r>
              <a:rPr lang="en-US" sz="1800"/>
              <a:t> z </a:t>
            </a:r>
            <a:r>
              <a:rPr lang="en-US" sz="1800" err="1"/>
              <a:t>opresji</a:t>
            </a:r>
            <a:r>
              <a:rPr lang="en-US" sz="1800"/>
              <a:t>, </a:t>
            </a:r>
            <a:r>
              <a:rPr lang="en-US" sz="1800" err="1"/>
              <a:t>zanim</a:t>
            </a:r>
            <a:r>
              <a:rPr lang="en-US" sz="1800"/>
              <a:t> </a:t>
            </a:r>
            <a:r>
              <a:rPr lang="en-US" sz="1800" err="1"/>
              <a:t>odłączył</a:t>
            </a:r>
            <a:r>
              <a:rPr lang="en-US" sz="1800"/>
              <a:t> </a:t>
            </a:r>
            <a:r>
              <a:rPr lang="en-US" sz="1800" err="1"/>
              <a:t>się</a:t>
            </a:r>
            <a:r>
              <a:rPr lang="en-US" sz="1800"/>
              <a:t> od </a:t>
            </a:r>
            <a:r>
              <a:rPr lang="en-US" sz="1800" err="1"/>
              <a:t>nich</a:t>
            </a:r>
            <a:r>
              <a:rPr lang="en-US" sz="1800"/>
              <a:t> </a:t>
            </a:r>
            <a:r>
              <a:rPr lang="en-US" sz="1800" err="1"/>
              <a:t>i</a:t>
            </a:r>
            <a:r>
              <a:rPr lang="en-US" sz="1800"/>
              <a:t> </a:t>
            </a:r>
            <a:r>
              <a:rPr lang="en-US" sz="1800" err="1"/>
              <a:t>podążył</a:t>
            </a:r>
            <a:r>
              <a:rPr lang="en-US" sz="1800"/>
              <a:t> </a:t>
            </a:r>
            <a:r>
              <a:rPr lang="en-US" sz="1800" err="1"/>
              <a:t>swoją</a:t>
            </a:r>
            <a:r>
              <a:rPr lang="en-US" sz="1800"/>
              <a:t> </a:t>
            </a:r>
            <a:r>
              <a:rPr lang="en-US" sz="1800" err="1"/>
              <a:t>drogą</a:t>
            </a:r>
            <a:r>
              <a:rPr lang="en-US" sz="1800"/>
              <a:t>. </a:t>
            </a:r>
            <a:endParaRPr lang="en-US"/>
          </a:p>
        </p:txBody>
      </p:sp>
      <p:sp>
        <p:nvSpPr>
          <p:cNvPr id="12"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4" y="581159"/>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9">
            <a:extLst>
              <a:ext uri="{FF2B5EF4-FFF2-40B4-BE49-F238E27FC236}">
                <a16:creationId xmlns:a16="http://schemas.microsoft.com/office/drawing/2014/main" id="{7D648FC4-A9DB-4F4F-956B-5437245EE2A6}"/>
              </a:ext>
            </a:extLst>
          </p:cNvPr>
          <p:cNvPicPr>
            <a:picLocks noGrp="1" noChangeAspect="1"/>
          </p:cNvPicPr>
          <p:nvPr>
            <p:ph sz="half" idx="2"/>
          </p:nvPr>
        </p:nvPicPr>
        <p:blipFill rotWithShape="1">
          <a:blip r:embed="rId2"/>
          <a:srcRect t="2969" r="1" b="14754"/>
          <a:stretch/>
        </p:blipFill>
        <p:spPr>
          <a:xfrm>
            <a:off x="6893317" y="760562"/>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20914764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AAFDE-CC3D-4AB2-BF36-26815457CC45}"/>
              </a:ext>
            </a:extLst>
          </p:cNvPr>
          <p:cNvSpPr>
            <a:spLocks noGrp="1"/>
          </p:cNvSpPr>
          <p:nvPr>
            <p:ph type="title"/>
          </p:nvPr>
        </p:nvSpPr>
        <p:spPr>
          <a:xfrm>
            <a:off x="801098" y="1396289"/>
            <a:ext cx="6387102" cy="1325563"/>
          </a:xfrm>
        </p:spPr>
        <p:txBody>
          <a:bodyPr vert="horz" lIns="91440" tIns="45720" rIns="91440" bIns="45720" rtlCol="0" anchor="ctr">
            <a:normAutofit/>
          </a:bodyPr>
          <a:lstStyle/>
          <a:p>
            <a:r>
              <a:rPr lang="en-US" kern="1200">
                <a:solidFill>
                  <a:schemeClr val="tx1"/>
                </a:solidFill>
                <a:latin typeface="+mj-lt"/>
                <a:ea typeface="+mj-ea"/>
                <a:cs typeface="+mj-cs"/>
              </a:rPr>
              <a:t>Thorin Dębowa Tarcza </a:t>
            </a:r>
          </a:p>
        </p:txBody>
      </p:sp>
      <p:sp>
        <p:nvSpPr>
          <p:cNvPr id="3" name="Content Placeholder 2">
            <a:extLst>
              <a:ext uri="{FF2B5EF4-FFF2-40B4-BE49-F238E27FC236}">
                <a16:creationId xmlns:a16="http://schemas.microsoft.com/office/drawing/2014/main" id="{4CE2C664-2053-4CDB-A319-021F64105BFC}"/>
              </a:ext>
            </a:extLst>
          </p:cNvPr>
          <p:cNvSpPr>
            <a:spLocks noGrp="1"/>
          </p:cNvSpPr>
          <p:nvPr>
            <p:ph sz="half" idx="1"/>
          </p:nvPr>
        </p:nvSpPr>
        <p:spPr>
          <a:xfrm>
            <a:off x="805542" y="2871982"/>
            <a:ext cx="6382657" cy="3181684"/>
          </a:xfrm>
        </p:spPr>
        <p:txBody>
          <a:bodyPr vert="horz" lIns="91440" tIns="45720" rIns="91440" bIns="45720" rtlCol="0" anchor="t">
            <a:normAutofit/>
          </a:bodyPr>
          <a:lstStyle/>
          <a:p>
            <a:pPr marL="0" indent="0">
              <a:buNone/>
            </a:pPr>
            <a:r>
              <a:rPr lang="en-US" sz="1800" err="1"/>
              <a:t>Najlepiej</a:t>
            </a:r>
            <a:r>
              <a:rPr lang="en-US" sz="1800"/>
              <a:t> </a:t>
            </a:r>
            <a:r>
              <a:rPr lang="en-US" sz="1800" err="1"/>
              <a:t>postać</a:t>
            </a:r>
            <a:r>
              <a:rPr lang="en-US" sz="1800"/>
              <a:t> </a:t>
            </a:r>
            <a:r>
              <a:rPr lang="en-US" sz="1800" err="1"/>
              <a:t>tą</a:t>
            </a:r>
            <a:r>
              <a:rPr lang="en-US" sz="1800"/>
              <a:t> charakteryzują słowa:</a:t>
            </a:r>
            <a:r>
              <a:rPr lang="en-US" sz="1800" b="1"/>
              <a:t> „Był bardzo dostojnym krasnoludem”</a:t>
            </a:r>
            <a:r>
              <a:rPr lang="en-US" sz="1800"/>
              <a:t>. Przede wszystkim jednak doskonale uosabiał wszystkie cechy swojej rasy, czyli odwagę, dumę, upór, wzniosłość, a także pazerność na złoto. Dębowa Tarcza wywodził się z klanu o wielkich tradycjach, których był kontynuatorem: </a:t>
            </a:r>
            <a:r>
              <a:rPr lang="en-US" sz="1800" b="1"/>
              <a:t>„Jestem Thorin, syn Thraina, a wnuk Throra, Króla spod Góry!”</a:t>
            </a:r>
            <a:r>
              <a:rPr lang="en-US" sz="1800"/>
              <a:t>, mawiał. Formalnie to on sprawował władzę nad pozostałymi krasnoludami, był także przywódcą całej wyprawy pod Samotną Górę, co przejawiało się między innymi w słowach narratora, który określał piętnastkę wędrowców mianem „kompanii Thorina”.</a:t>
            </a:r>
            <a:endParaRPr lang="en-US"/>
          </a:p>
        </p:txBody>
      </p:sp>
      <p:sp>
        <p:nvSpPr>
          <p:cNvPr id="13" name="Freeform: Shape 12">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8">
            <a:extLst>
              <a:ext uri="{FF2B5EF4-FFF2-40B4-BE49-F238E27FC236}">
                <a16:creationId xmlns:a16="http://schemas.microsoft.com/office/drawing/2014/main" id="{B14B8544-A2D9-4ACD-BA3F-EC092B7ADDD2}"/>
              </a:ext>
            </a:extLst>
          </p:cNvPr>
          <p:cNvPicPr>
            <a:picLocks noChangeAspect="1"/>
          </p:cNvPicPr>
          <p:nvPr/>
        </p:nvPicPr>
        <p:blipFill rotWithShape="1">
          <a:blip r:embed="rId2"/>
          <a:srcRect l="9082" r="17474" b="-2"/>
          <a:stretch/>
        </p:blipFill>
        <p:spPr>
          <a:xfrm>
            <a:off x="7689829" y="10"/>
            <a:ext cx="4502173" cy="3448209"/>
          </a:xfrm>
          <a:custGeom>
            <a:avLst/>
            <a:gdLst/>
            <a:ahLst/>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sp>
        <p:nvSpPr>
          <p:cNvPr id="15" name="Freeform: Shape 14">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00F6A57B-7638-4E86-BD60-66DE7E574D22}"/>
              </a:ext>
            </a:extLst>
          </p:cNvPr>
          <p:cNvPicPr>
            <a:picLocks noGrp="1" noChangeAspect="1"/>
          </p:cNvPicPr>
          <p:nvPr>
            <p:ph sz="half" idx="2"/>
          </p:nvPr>
        </p:nvPicPr>
        <p:blipFill rotWithShape="1">
          <a:blip r:embed="rId3"/>
          <a:srcRect t="6399" r="1" b="45150"/>
          <a:stretch/>
        </p:blipFill>
        <p:spPr>
          <a:xfrm>
            <a:off x="8768827" y="4082141"/>
            <a:ext cx="3423175" cy="2775859"/>
          </a:xfrm>
          <a:custGeom>
            <a:avLst/>
            <a:gdLst/>
            <a:ahLst/>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Tree>
    <p:extLst>
      <p:ext uri="{BB962C8B-B14F-4D97-AF65-F5344CB8AC3E}">
        <p14:creationId xmlns:p14="http://schemas.microsoft.com/office/powerpoint/2010/main" val="3402092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trips(down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9"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C4877D9F-5464-4517-907B-6D928D19E3E1}"/>
              </a:ext>
            </a:extLst>
          </p:cNvPr>
          <p:cNvSpPr>
            <a:spLocks noGrp="1"/>
          </p:cNvSpPr>
          <p:nvPr>
            <p:ph type="title"/>
          </p:nvPr>
        </p:nvSpPr>
        <p:spPr>
          <a:xfrm>
            <a:off x="888631" y="4760132"/>
            <a:ext cx="3947420" cy="1777829"/>
          </a:xfrm>
        </p:spPr>
        <p:txBody>
          <a:bodyPr vert="horz" lIns="91440" tIns="45720" rIns="91440" bIns="45720" rtlCol="0" anchor="ctr">
            <a:normAutofit/>
          </a:bodyPr>
          <a:lstStyle/>
          <a:p>
            <a:r>
              <a:rPr lang="en-US" sz="4000" kern="1200">
                <a:solidFill>
                  <a:schemeClr val="tx1"/>
                </a:solidFill>
                <a:latin typeface="+mj-lt"/>
                <a:ea typeface="+mj-ea"/>
                <a:cs typeface="+mj-cs"/>
              </a:rPr>
              <a:t>Kompania Thorina </a:t>
            </a:r>
          </a:p>
        </p:txBody>
      </p:sp>
      <p:sp>
        <p:nvSpPr>
          <p:cNvPr id="33" name="Freeform: Shape 32">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5" name="Picture 5">
            <a:extLst>
              <a:ext uri="{FF2B5EF4-FFF2-40B4-BE49-F238E27FC236}">
                <a16:creationId xmlns:a16="http://schemas.microsoft.com/office/drawing/2014/main" id="{800A627E-468E-4F80-8EC8-1846D8E598AA}"/>
              </a:ext>
            </a:extLst>
          </p:cNvPr>
          <p:cNvPicPr>
            <a:picLocks noGrp="1" noChangeAspect="1"/>
          </p:cNvPicPr>
          <p:nvPr>
            <p:ph sz="half" idx="2"/>
          </p:nvPr>
        </p:nvPicPr>
        <p:blipFill>
          <a:blip r:embed="rId2"/>
          <a:stretch>
            <a:fillRect/>
          </a:stretch>
        </p:blipFill>
        <p:spPr>
          <a:xfrm>
            <a:off x="643467" y="1232814"/>
            <a:ext cx="10914060" cy="2237382"/>
          </a:xfrm>
          <a:prstGeom prst="rect">
            <a:avLst/>
          </a:prstGeom>
        </p:spPr>
      </p:pic>
      <p:sp>
        <p:nvSpPr>
          <p:cNvPr id="3" name="Content Placeholder 2">
            <a:extLst>
              <a:ext uri="{FF2B5EF4-FFF2-40B4-BE49-F238E27FC236}">
                <a16:creationId xmlns:a16="http://schemas.microsoft.com/office/drawing/2014/main" id="{6F307848-F845-47C5-994B-3308497A5D9F}"/>
              </a:ext>
            </a:extLst>
          </p:cNvPr>
          <p:cNvSpPr>
            <a:spLocks noGrp="1"/>
          </p:cNvSpPr>
          <p:nvPr>
            <p:ph sz="half" idx="1"/>
          </p:nvPr>
        </p:nvSpPr>
        <p:spPr>
          <a:xfrm>
            <a:off x="5807379" y="4318812"/>
            <a:ext cx="6417571" cy="3095970"/>
          </a:xfrm>
        </p:spPr>
        <p:txBody>
          <a:bodyPr vert="horz" lIns="91440" tIns="45720" rIns="91440" bIns="45720" rtlCol="0" anchor="ctr">
            <a:normAutofit/>
          </a:bodyPr>
          <a:lstStyle/>
          <a:p>
            <a:pPr marL="0" indent="0">
              <a:buNone/>
            </a:pPr>
            <a:r>
              <a:rPr lang="en-US" sz="1800" b="1"/>
              <a:t>Dwalin, Balin, Kili, Fili, Dori, Nori, Ori, </a:t>
            </a:r>
            <a:r>
              <a:rPr lang="en-US" sz="1800" b="1" err="1"/>
              <a:t>Oin</a:t>
            </a:r>
            <a:r>
              <a:rPr lang="en-US" sz="1800" b="1"/>
              <a:t>, </a:t>
            </a:r>
            <a:r>
              <a:rPr lang="en-US" sz="1800" b="1" err="1"/>
              <a:t>Gloin</a:t>
            </a:r>
            <a:r>
              <a:rPr lang="en-US" sz="1800" b="1"/>
              <a:t>, Bifur, Bofur, Bombur</a:t>
            </a:r>
            <a:r>
              <a:rPr lang="en-US" sz="1800"/>
              <a:t> – </a:t>
            </a:r>
            <a:r>
              <a:rPr lang="en-US" sz="1800" err="1"/>
              <a:t>gromada</a:t>
            </a:r>
            <a:r>
              <a:rPr lang="en-US" sz="1800"/>
              <a:t> </a:t>
            </a:r>
            <a:r>
              <a:rPr lang="en-US" sz="1800" err="1"/>
              <a:t>krasnoludów</a:t>
            </a:r>
            <a:r>
              <a:rPr lang="en-US" sz="1800"/>
              <a:t>, </a:t>
            </a:r>
            <a:r>
              <a:rPr lang="en-US" sz="1800" err="1"/>
              <a:t>kompani</a:t>
            </a:r>
            <a:r>
              <a:rPr lang="en-US" sz="1800"/>
              <a:t> </a:t>
            </a:r>
            <a:r>
              <a:rPr lang="en-US" sz="1800" err="1"/>
              <a:t>Throina</a:t>
            </a:r>
            <a:r>
              <a:rPr lang="en-US" sz="1800"/>
              <a:t>, </a:t>
            </a:r>
            <a:r>
              <a:rPr lang="en-US" sz="1800" err="1"/>
              <a:t>którzy</a:t>
            </a:r>
            <a:r>
              <a:rPr lang="en-US" sz="1800"/>
              <a:t> </a:t>
            </a:r>
            <a:r>
              <a:rPr lang="en-US" sz="1800" err="1"/>
              <a:t>wraz</a:t>
            </a:r>
            <a:r>
              <a:rPr lang="en-US" sz="1800"/>
              <a:t> z </a:t>
            </a:r>
            <a:r>
              <a:rPr lang="en-US" sz="1800" err="1"/>
              <a:t>nim</a:t>
            </a:r>
            <a:r>
              <a:rPr lang="en-US" sz="1800"/>
              <a:t> </a:t>
            </a:r>
            <a:r>
              <a:rPr lang="en-US" sz="1800" err="1"/>
              <a:t>wyruszyli</a:t>
            </a:r>
            <a:r>
              <a:rPr lang="en-US" sz="1800"/>
              <a:t> pod </a:t>
            </a:r>
            <a:r>
              <a:rPr lang="en-US" sz="1800" err="1"/>
              <a:t>Samotną</a:t>
            </a:r>
            <a:r>
              <a:rPr lang="en-US" sz="1800"/>
              <a:t> </a:t>
            </a:r>
            <a:r>
              <a:rPr lang="en-US" sz="1800" err="1"/>
              <a:t>Górę</a:t>
            </a:r>
            <a:r>
              <a:rPr lang="en-US" sz="1800"/>
              <a:t>, by </a:t>
            </a:r>
            <a:r>
              <a:rPr lang="en-US" sz="1800" err="1"/>
              <a:t>odzyskać</a:t>
            </a:r>
            <a:r>
              <a:rPr lang="en-US" sz="1800"/>
              <a:t> </a:t>
            </a:r>
            <a:r>
              <a:rPr lang="en-US" sz="1800" err="1"/>
              <a:t>skarb</a:t>
            </a:r>
            <a:r>
              <a:rPr lang="en-US" sz="1800"/>
              <a:t> z </a:t>
            </a:r>
            <a:r>
              <a:rPr lang="en-US" sz="1800" err="1"/>
              <a:t>rąk</a:t>
            </a:r>
            <a:r>
              <a:rPr lang="en-US" sz="1800"/>
              <a:t> </a:t>
            </a:r>
            <a:r>
              <a:rPr lang="en-US" sz="1800" err="1"/>
              <a:t>Smauga</a:t>
            </a:r>
            <a:r>
              <a:rPr lang="en-US" sz="1800"/>
              <a:t>. </a:t>
            </a:r>
            <a:r>
              <a:rPr lang="en-US" sz="1800" err="1"/>
              <a:t>Dwunastka</a:t>
            </a:r>
            <a:r>
              <a:rPr lang="en-US" sz="1800"/>
              <a:t> </a:t>
            </a:r>
            <a:r>
              <a:rPr lang="en-US" sz="1800" err="1"/>
              <a:t>bohaterów</a:t>
            </a:r>
            <a:r>
              <a:rPr lang="en-US" sz="1800"/>
              <a:t> </a:t>
            </a:r>
            <a:r>
              <a:rPr lang="en-US" sz="1800" err="1"/>
              <a:t>stanowiła</a:t>
            </a:r>
            <a:r>
              <a:rPr lang="en-US" sz="1800"/>
              <a:t> </a:t>
            </a:r>
            <a:r>
              <a:rPr lang="en-US" sz="1800" err="1"/>
              <a:t>zgraną</a:t>
            </a:r>
            <a:r>
              <a:rPr lang="en-US" sz="1800"/>
              <a:t> </a:t>
            </a:r>
            <a:r>
              <a:rPr lang="en-US" sz="1800" err="1"/>
              <a:t>drużynę</a:t>
            </a:r>
            <a:r>
              <a:rPr lang="en-US" sz="1800"/>
              <a:t>, w </a:t>
            </a:r>
            <a:r>
              <a:rPr lang="en-US" sz="1800" err="1"/>
              <a:t>której</a:t>
            </a:r>
            <a:r>
              <a:rPr lang="en-US" sz="1800"/>
              <a:t> </a:t>
            </a:r>
            <a:r>
              <a:rPr lang="en-US" sz="1800" err="1"/>
              <a:t>każdy</a:t>
            </a:r>
            <a:r>
              <a:rPr lang="en-US" sz="1800"/>
              <a:t> </a:t>
            </a:r>
            <a:r>
              <a:rPr lang="en-US" sz="1800" err="1"/>
              <a:t>znał</a:t>
            </a:r>
            <a:r>
              <a:rPr lang="en-US" sz="1800"/>
              <a:t> </a:t>
            </a:r>
            <a:r>
              <a:rPr lang="en-US" sz="1800" err="1"/>
              <a:t>swoje</a:t>
            </a:r>
            <a:r>
              <a:rPr lang="en-US" sz="1800"/>
              <a:t> </a:t>
            </a:r>
            <a:r>
              <a:rPr lang="en-US" sz="1800" err="1"/>
              <a:t>miejsce</a:t>
            </a:r>
            <a:r>
              <a:rPr lang="en-US" sz="1800"/>
              <a:t>. </a:t>
            </a:r>
            <a:r>
              <a:rPr lang="en-US" sz="1800" err="1"/>
              <a:t>Drugim</a:t>
            </a:r>
            <a:r>
              <a:rPr lang="en-US" sz="1800"/>
              <a:t> po </a:t>
            </a:r>
            <a:r>
              <a:rPr lang="en-US" sz="1800" err="1"/>
              <a:t>Dębowej</a:t>
            </a:r>
            <a:r>
              <a:rPr lang="en-US" sz="1800"/>
              <a:t> </a:t>
            </a:r>
            <a:r>
              <a:rPr lang="en-US" sz="1800" err="1"/>
              <a:t>Tarczy</a:t>
            </a:r>
            <a:r>
              <a:rPr lang="en-US" sz="1800"/>
              <a:t> </a:t>
            </a:r>
            <a:r>
              <a:rPr lang="en-US" sz="1800" err="1"/>
              <a:t>najważniejszym</a:t>
            </a:r>
            <a:r>
              <a:rPr lang="en-US" sz="1800"/>
              <a:t> </a:t>
            </a:r>
            <a:r>
              <a:rPr lang="en-US" sz="1800" err="1"/>
              <a:t>krasnoludem</a:t>
            </a:r>
            <a:r>
              <a:rPr lang="en-US" sz="1800"/>
              <a:t> w </a:t>
            </a:r>
            <a:r>
              <a:rPr lang="en-US" sz="1800" err="1"/>
              <a:t>kompanii</a:t>
            </a:r>
            <a:r>
              <a:rPr lang="en-US" sz="1800"/>
              <a:t> </a:t>
            </a:r>
            <a:r>
              <a:rPr lang="en-US" sz="1800" err="1"/>
              <a:t>był</a:t>
            </a:r>
            <a:r>
              <a:rPr lang="en-US" sz="1800"/>
              <a:t> Balin, </a:t>
            </a:r>
            <a:r>
              <a:rPr lang="en-US" sz="1800" err="1"/>
              <a:t>który</a:t>
            </a:r>
            <a:r>
              <a:rPr lang="en-US" sz="1800"/>
              <a:t> </a:t>
            </a:r>
            <a:r>
              <a:rPr lang="en-US" sz="1800" err="1"/>
              <a:t>przejmował</a:t>
            </a:r>
            <a:r>
              <a:rPr lang="en-US" sz="1800"/>
              <a:t> </a:t>
            </a:r>
            <a:r>
              <a:rPr lang="en-US" sz="1800" err="1"/>
              <a:t>dowodzenie</a:t>
            </a:r>
            <a:r>
              <a:rPr lang="en-US" sz="1800"/>
              <a:t> pod </a:t>
            </a:r>
            <a:r>
              <a:rPr lang="en-US" sz="1800" err="1"/>
              <a:t>nieobecność</a:t>
            </a:r>
            <a:r>
              <a:rPr lang="en-US" sz="1800"/>
              <a:t> Thorina. </a:t>
            </a:r>
            <a:r>
              <a:rPr lang="en-US" sz="1800" err="1"/>
              <a:t>Kolejnym</a:t>
            </a:r>
            <a:r>
              <a:rPr lang="en-US" sz="1800"/>
              <a:t> </a:t>
            </a:r>
            <a:r>
              <a:rPr lang="en-US" sz="1800" err="1"/>
              <a:t>krasnoludem</a:t>
            </a:r>
            <a:r>
              <a:rPr lang="en-US" sz="1800"/>
              <a:t> w </a:t>
            </a:r>
            <a:r>
              <a:rPr lang="en-US" sz="1800" err="1"/>
              <a:t>hierarchii</a:t>
            </a:r>
            <a:r>
              <a:rPr lang="en-US" sz="1800"/>
              <a:t> </a:t>
            </a:r>
            <a:r>
              <a:rPr lang="en-US" sz="1800" err="1"/>
              <a:t>był</a:t>
            </a:r>
            <a:r>
              <a:rPr lang="en-US" sz="1800"/>
              <a:t> Dwalin, </a:t>
            </a:r>
            <a:r>
              <a:rPr lang="en-US" sz="1800" err="1"/>
              <a:t>który</a:t>
            </a:r>
            <a:r>
              <a:rPr lang="en-US" sz="1800"/>
              <a:t> </a:t>
            </a:r>
            <a:r>
              <a:rPr lang="en-US" sz="1800" err="1"/>
              <a:t>jako</a:t>
            </a:r>
            <a:r>
              <a:rPr lang="en-US" sz="1800"/>
              <a:t> </a:t>
            </a:r>
            <a:r>
              <a:rPr lang="en-US" sz="1800" err="1"/>
              <a:t>pierwszy</a:t>
            </a:r>
            <a:r>
              <a:rPr lang="en-US" sz="1800"/>
              <a:t> </a:t>
            </a:r>
            <a:r>
              <a:rPr lang="en-US" sz="1800" err="1"/>
              <a:t>pojawił</a:t>
            </a:r>
            <a:r>
              <a:rPr lang="en-US" sz="1800"/>
              <a:t> </a:t>
            </a:r>
            <a:r>
              <a:rPr lang="en-US" sz="1800" err="1"/>
              <a:t>się</a:t>
            </a:r>
            <a:r>
              <a:rPr lang="en-US" sz="1800"/>
              <a:t> w </a:t>
            </a:r>
            <a:r>
              <a:rPr lang="en-US" sz="1800" err="1"/>
              <a:t>domku</a:t>
            </a:r>
            <a:r>
              <a:rPr lang="en-US" sz="1800"/>
              <a:t> </a:t>
            </a:r>
            <a:r>
              <a:rPr lang="en-US" sz="1800" err="1"/>
              <a:t>Bilba</a:t>
            </a:r>
            <a:r>
              <a:rPr lang="en-US" sz="1800"/>
              <a:t>. </a:t>
            </a:r>
            <a:endParaRPr lang="en-US" sz="1800">
              <a:cs typeface="Calibri"/>
            </a:endParaRPr>
          </a:p>
          <a:p>
            <a:endParaRPr lang="en-US" sz="1800">
              <a:cs typeface="Calibri"/>
            </a:endParaRPr>
          </a:p>
        </p:txBody>
      </p:sp>
    </p:spTree>
    <p:extLst>
      <p:ext uri="{BB962C8B-B14F-4D97-AF65-F5344CB8AC3E}">
        <p14:creationId xmlns:p14="http://schemas.microsoft.com/office/powerpoint/2010/main" val="35820174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strVal val="#ppt_w*0.70"/>
                                          </p:val>
                                        </p:tav>
                                        <p:tav tm="100000">
                                          <p:val>
                                            <p:strVal val="#ppt_w"/>
                                          </p:val>
                                        </p:tav>
                                      </p:tavLst>
                                    </p:anim>
                                    <p:anim calcmode="lin" valueType="num">
                                      <p:cBhvr>
                                        <p:cTn id="22" dur="1000" fill="hold"/>
                                        <p:tgtEl>
                                          <p:spTgt spid="3"/>
                                        </p:tgtEl>
                                        <p:attrNameLst>
                                          <p:attrName>ppt_h</p:attrName>
                                        </p:attrNameLst>
                                      </p:cBhvr>
                                      <p:tavLst>
                                        <p:tav tm="0">
                                          <p:val>
                                            <p:strVal val="#ppt_h"/>
                                          </p:val>
                                        </p:tav>
                                        <p:tav tm="100000">
                                          <p:val>
                                            <p:strVal val="#ppt_h"/>
                                          </p:val>
                                        </p:tav>
                                      </p:tavLst>
                                    </p:anim>
                                    <p:animEffect transition="in" filter="fade">
                                      <p:cBhvr>
                                        <p:cTn id="2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19</Slides>
  <Notes>0</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Motyw pakietu Office</vt:lpstr>
      <vt:lpstr>Hobbit , czyli tam i z powrotem </vt:lpstr>
      <vt:lpstr>PowerPoint Presentation</vt:lpstr>
      <vt:lpstr>Autor </vt:lpstr>
      <vt:lpstr>Bohaterowie </vt:lpstr>
      <vt:lpstr>Bilbo Baggins </vt:lpstr>
      <vt:lpstr>Domek Bilba Bagginsa </vt:lpstr>
      <vt:lpstr>Gandalf </vt:lpstr>
      <vt:lpstr>Thorin Dębowa Tarcza </vt:lpstr>
      <vt:lpstr>Kompania Thorina </vt:lpstr>
      <vt:lpstr>Było jeszcze paru innych bohaterów, ale ja nie będę wszystkich zdradzała. Jeśli chcecie dowiedzieć się o innych bohaterach to zachęcam do przeczytania książki. Na pewno się wam spodoba.</vt:lpstr>
      <vt:lpstr>Plan wydarzeń </vt:lpstr>
      <vt:lpstr>Niespodziewani goście </vt:lpstr>
      <vt:lpstr>Spływ w beczkach </vt:lpstr>
      <vt:lpstr>Górskie trolle </vt:lpstr>
      <vt:lpstr>Pierścień władzy </vt:lpstr>
      <vt:lpstr>Smok i złoto </vt:lpstr>
      <vt:lpstr>Mapa </vt:lpstr>
      <vt:lpstr>Mam nadzieję, że przeczytacie tą książkę. Myślę, że warto ją polecić każdemu. Mi się bardzo podoba. Tutaj nie zdradzałam za dużo. Jeśli chcecie dowiedzieć się więcej to zachęcam do przeczytania tej książki.                                     Miłego czytania!</vt:lpstr>
      <vt:lpstr>Koniec  Dziękuję za obejrzenie mojej prezentacji! Mam nadzieję, że się podobała.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182</cp:revision>
  <dcterms:created xsi:type="dcterms:W3CDTF">2020-10-14T15:51:02Z</dcterms:created>
  <dcterms:modified xsi:type="dcterms:W3CDTF">2020-10-17T06:50:21Z</dcterms:modified>
</cp:coreProperties>
</file>