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8" r:id="rId4"/>
    <p:sldId id="267" r:id="rId5"/>
    <p:sldId id="257" r:id="rId6"/>
    <p:sldId id="258" r:id="rId7"/>
    <p:sldId id="260" r:id="rId8"/>
    <p:sldId id="261" r:id="rId9"/>
    <p:sldId id="262" r:id="rId10"/>
    <p:sldId id="263" r:id="rId11"/>
    <p:sldId id="264" r:id="rId12"/>
    <p:sldId id="265" r:id="rId13"/>
    <p:sldId id="266" r:id="rId14"/>
    <p:sldId id="269" r:id="rId15"/>
    <p:sldId id="270" r:id="rId16"/>
    <p:sldId id="287"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116" d="100"/>
          <a:sy n="116" d="100"/>
        </p:scale>
        <p:origin x="102"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20350EB-A9AB-48DD-9107-DBC08EC1D185}" type="datetimeFigureOut">
              <a:rPr lang="pl-PL" smtClean="0"/>
              <a:t>15.02.2021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81329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20350EB-A9AB-48DD-9107-DBC08EC1D185}" type="datetimeFigureOut">
              <a:rPr lang="pl-PL" smtClean="0"/>
              <a:t>15.02.2021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310715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20350EB-A9AB-48DD-9107-DBC08EC1D185}" type="datetimeFigureOut">
              <a:rPr lang="pl-PL" smtClean="0"/>
              <a:t>15.02.2021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106750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20350EB-A9AB-48DD-9107-DBC08EC1D185}" type="datetimeFigureOut">
              <a:rPr lang="pl-PL" smtClean="0"/>
              <a:t>15.02.2021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376542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120350EB-A9AB-48DD-9107-DBC08EC1D185}" type="datetimeFigureOut">
              <a:rPr lang="pl-PL" smtClean="0"/>
              <a:t>15.02.2021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1879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20350EB-A9AB-48DD-9107-DBC08EC1D185}" type="datetimeFigureOut">
              <a:rPr lang="pl-PL" smtClean="0"/>
              <a:t>15.02.2021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2239977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20350EB-A9AB-48DD-9107-DBC08EC1D185}" type="datetimeFigureOut">
              <a:rPr lang="pl-PL" smtClean="0"/>
              <a:t>15.02.2021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2554650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20350EB-A9AB-48DD-9107-DBC08EC1D185}" type="datetimeFigureOut">
              <a:rPr lang="pl-PL" smtClean="0"/>
              <a:t>15.02.2021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1523540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20350EB-A9AB-48DD-9107-DBC08EC1D185}" type="datetimeFigureOut">
              <a:rPr lang="pl-PL" smtClean="0"/>
              <a:t>15.02.2021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98624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120350EB-A9AB-48DD-9107-DBC08EC1D185}" type="datetimeFigureOut">
              <a:rPr lang="pl-PL" smtClean="0"/>
              <a:t>15.02.2021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194786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120350EB-A9AB-48DD-9107-DBC08EC1D185}" type="datetimeFigureOut">
              <a:rPr lang="pl-PL" smtClean="0"/>
              <a:t>15.02.2021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50F02CA-865D-401D-9C05-3FF8CDFF8D9E}" type="slidenum">
              <a:rPr lang="pl-PL" smtClean="0"/>
              <a:t>‹#›</a:t>
            </a:fld>
            <a:endParaRPr lang="pl-PL"/>
          </a:p>
        </p:txBody>
      </p:sp>
    </p:spTree>
    <p:extLst>
      <p:ext uri="{BB962C8B-B14F-4D97-AF65-F5344CB8AC3E}">
        <p14:creationId xmlns:p14="http://schemas.microsoft.com/office/powerpoint/2010/main" val="50230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350EB-A9AB-48DD-9107-DBC08EC1D185}" type="datetimeFigureOut">
              <a:rPr lang="pl-PL" smtClean="0"/>
              <a:t>15.02.2021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F02CA-865D-401D-9C05-3FF8CDFF8D9E}" type="slidenum">
              <a:rPr lang="pl-PL" smtClean="0"/>
              <a:t>‹#›</a:t>
            </a:fld>
            <a:endParaRPr lang="pl-PL"/>
          </a:p>
        </p:txBody>
      </p:sp>
    </p:spTree>
    <p:extLst>
      <p:ext uri="{BB962C8B-B14F-4D97-AF65-F5344CB8AC3E}">
        <p14:creationId xmlns:p14="http://schemas.microsoft.com/office/powerpoint/2010/main" val="1009457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przepisy.bn.org.pl/przepisy-katalogowania/ksiazki" TargetMode="External"/><Relationship Id="rId2" Type="http://schemas.openxmlformats.org/officeDocument/2006/relationships/hyperlink" Target="https://www.ifla.org/files/assets/cataloguing/icp/icp_2009-pl.pdf" TargetMode="External"/><Relationship Id="rId1" Type="http://schemas.openxmlformats.org/officeDocument/2006/relationships/slideLayout" Target="../slideLayouts/slideLayout2.xml"/><Relationship Id="rId4" Type="http://schemas.openxmlformats.org/officeDocument/2006/relationships/hyperlink" Target="https://www.bn.org.pl/download/document/1329232478.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58757" y="603116"/>
            <a:ext cx="10797703" cy="3035029"/>
          </a:xfrm>
        </p:spPr>
        <p:txBody>
          <a:bodyPr>
            <a:normAutofit/>
          </a:bodyPr>
          <a:lstStyle/>
          <a:p>
            <a:r>
              <a:rPr lang="pl-PL" b="1" i="1" dirty="0" smtClean="0"/>
              <a:t>Opracowanie formalne </a:t>
            </a:r>
            <a:r>
              <a:rPr lang="pl-PL" b="1" i="1" dirty="0"/>
              <a:t>książek </a:t>
            </a:r>
            <a:r>
              <a:rPr lang="pl-PL" b="1" i="1" dirty="0" smtClean="0"/>
              <a:t/>
            </a:r>
            <a:br>
              <a:rPr lang="pl-PL" b="1" i="1" dirty="0" smtClean="0"/>
            </a:br>
            <a:r>
              <a:rPr lang="pl-PL" b="1" i="1" dirty="0" smtClean="0"/>
              <a:t>wg </a:t>
            </a:r>
            <a:r>
              <a:rPr lang="pl-PL" b="1" i="1" dirty="0"/>
              <a:t>Biblioteki </a:t>
            </a:r>
            <a:r>
              <a:rPr lang="pl-PL" b="1" i="1" dirty="0" smtClean="0"/>
              <a:t>Narodowej - </a:t>
            </a:r>
            <a:br>
              <a:rPr lang="pl-PL" b="1" i="1" dirty="0" smtClean="0"/>
            </a:br>
            <a:r>
              <a:rPr lang="pl-PL" sz="4900" b="1" i="1" dirty="0" smtClean="0"/>
              <a:t>wybrane zasady z uwzględnieniem zmian</a:t>
            </a:r>
            <a:endParaRPr lang="pl-PL" sz="4900" b="1" dirty="0"/>
          </a:p>
        </p:txBody>
      </p:sp>
      <p:sp>
        <p:nvSpPr>
          <p:cNvPr id="3" name="Podtytuł 2"/>
          <p:cNvSpPr>
            <a:spLocks noGrp="1"/>
          </p:cNvSpPr>
          <p:nvPr>
            <p:ph type="subTitle" idx="1"/>
          </p:nvPr>
        </p:nvSpPr>
        <p:spPr>
          <a:xfrm>
            <a:off x="758757" y="4319080"/>
            <a:ext cx="10544783" cy="2101175"/>
          </a:xfrm>
        </p:spPr>
        <p:txBody>
          <a:bodyPr>
            <a:normAutofit/>
          </a:bodyPr>
          <a:lstStyle/>
          <a:p>
            <a:r>
              <a:rPr lang="pl-PL" sz="3200" i="1" dirty="0" smtClean="0"/>
              <a:t>materiały </a:t>
            </a:r>
            <a:r>
              <a:rPr lang="pl-PL" sz="3200" i="1" dirty="0"/>
              <a:t>dla </a:t>
            </a:r>
            <a:r>
              <a:rPr lang="pl-PL" sz="3200" i="1" dirty="0" smtClean="0"/>
              <a:t>bibliotekarzy</a:t>
            </a:r>
          </a:p>
          <a:p>
            <a:endParaRPr lang="pl-PL" dirty="0"/>
          </a:p>
          <a:p>
            <a:r>
              <a:rPr lang="pl-PL" dirty="0" smtClean="0"/>
              <a:t>Oprac. Bożena Olkowska-Balcerzak</a:t>
            </a:r>
          </a:p>
          <a:p>
            <a:r>
              <a:rPr lang="pl-PL" dirty="0" smtClean="0"/>
              <a:t>Biblioteka Pedagogiczna w </a:t>
            </a:r>
            <a:r>
              <a:rPr lang="pl-PL" dirty="0" smtClean="0"/>
              <a:t>Ostrołęce</a:t>
            </a:r>
          </a:p>
          <a:p>
            <a:endParaRPr lang="pl-PL" dirty="0"/>
          </a:p>
        </p:txBody>
      </p:sp>
    </p:spTree>
    <p:extLst>
      <p:ext uri="{BB962C8B-B14F-4D97-AF65-F5344CB8AC3E}">
        <p14:creationId xmlns:p14="http://schemas.microsoft.com/office/powerpoint/2010/main" val="3343965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t>O</a:t>
            </a:r>
            <a:r>
              <a:rPr lang="pl-PL" altLang="pl-PL" b="1" dirty="0" smtClean="0"/>
              <a:t>pis bibliograficzny – zasady tworzenia wg ICP</a:t>
            </a:r>
            <a:r>
              <a:rPr lang="pl-PL" altLang="pl-PL" b="1" u="sng" dirty="0" smtClean="0">
                <a:solidFill>
                  <a:srgbClr val="C00000"/>
                </a:solidFill>
              </a:rPr>
              <a:t/>
            </a:r>
            <a:br>
              <a:rPr lang="pl-PL" altLang="pl-PL" b="1" u="sng" dirty="0" smtClean="0">
                <a:solidFill>
                  <a:srgbClr val="C00000"/>
                </a:solidFill>
              </a:rPr>
            </a:br>
            <a:endParaRPr lang="pl-PL" dirty="0"/>
          </a:p>
        </p:txBody>
      </p:sp>
      <p:sp>
        <p:nvSpPr>
          <p:cNvPr id="3" name="Symbol zastępczy zawartości 2"/>
          <p:cNvSpPr>
            <a:spLocks noGrp="1"/>
          </p:cNvSpPr>
          <p:nvPr>
            <p:ph idx="1"/>
          </p:nvPr>
        </p:nvSpPr>
        <p:spPr>
          <a:xfrm>
            <a:off x="838200" y="1322962"/>
            <a:ext cx="10515600" cy="5136204"/>
          </a:xfrm>
        </p:spPr>
        <p:txBody>
          <a:bodyPr>
            <a:normAutofit/>
          </a:bodyPr>
          <a:lstStyle/>
          <a:p>
            <a:r>
              <a:rPr lang="pl-PL" altLang="pl-PL" dirty="0"/>
              <a:t>D</a:t>
            </a:r>
            <a:r>
              <a:rPr lang="pl-PL" altLang="pl-PL" dirty="0" smtClean="0"/>
              <a:t>la </a:t>
            </a:r>
            <a:r>
              <a:rPr lang="pl-PL" altLang="pl-PL" dirty="0"/>
              <a:t>każdej materializacji należy utworzyć odrębny opis </a:t>
            </a:r>
            <a:r>
              <a:rPr lang="pl-PL" altLang="pl-PL" dirty="0" smtClean="0"/>
              <a:t>bibliograficzny</a:t>
            </a:r>
            <a:endParaRPr lang="pl-PL" altLang="pl-PL" dirty="0"/>
          </a:p>
          <a:p>
            <a:r>
              <a:rPr lang="pl-PL" altLang="pl-PL" dirty="0"/>
              <a:t>O</a:t>
            </a:r>
            <a:r>
              <a:rPr lang="pl-PL" altLang="pl-PL" dirty="0" smtClean="0"/>
              <a:t>pis </a:t>
            </a:r>
            <a:r>
              <a:rPr lang="pl-PL" altLang="pl-PL" dirty="0"/>
              <a:t>bibliograficzny zazwyczaj powinien opierać się na egzemplarzu, jako reprezentancie materializacji, może zawierać atrybuty właściwie dla egzemplarza lub do nich </a:t>
            </a:r>
            <a:r>
              <a:rPr lang="pl-PL" altLang="pl-PL" dirty="0" smtClean="0"/>
              <a:t>odsyłać</a:t>
            </a:r>
            <a:endParaRPr lang="pl-PL" altLang="pl-PL" dirty="0" smtClean="0"/>
          </a:p>
          <a:p>
            <a:r>
              <a:rPr lang="pl-PL" altLang="pl-PL" dirty="0"/>
              <a:t>D</a:t>
            </a:r>
            <a:r>
              <a:rPr lang="pl-PL" altLang="pl-PL" dirty="0" smtClean="0"/>
              <a:t>ane </a:t>
            </a:r>
            <a:r>
              <a:rPr lang="pl-PL" altLang="pl-PL" dirty="0"/>
              <a:t>opisu formalnego powinny być tworzone zgodnie ze standardami międzynarodowymi, czyli </a:t>
            </a:r>
            <a:r>
              <a:rPr lang="pl-PL" altLang="pl-PL" i="1" dirty="0"/>
              <a:t>Międzynarodowym Znormalizowanym Opisem Bibliograficznym (ISBD</a:t>
            </a:r>
            <a:r>
              <a:rPr lang="pl-PL" altLang="pl-PL" i="1" dirty="0" smtClean="0"/>
              <a:t>)</a:t>
            </a:r>
            <a:endParaRPr lang="pl-PL" altLang="pl-PL" dirty="0" smtClean="0"/>
          </a:p>
          <a:p>
            <a:r>
              <a:rPr lang="pl-PL" dirty="0"/>
              <a:t>O</a:t>
            </a:r>
            <a:r>
              <a:rPr lang="pl-PL" dirty="0" smtClean="0"/>
              <a:t>pisy </a:t>
            </a:r>
            <a:r>
              <a:rPr lang="pl-PL" dirty="0"/>
              <a:t>mogą być na </a:t>
            </a:r>
            <a:r>
              <a:rPr lang="pl-PL" dirty="0" smtClean="0"/>
              <a:t>różnych </a:t>
            </a:r>
            <a:r>
              <a:rPr lang="pl-PL" dirty="0"/>
              <a:t>poziomach szczegółowości, w zależności od przeznaczenia danego katalogu bibliotecznego lub bazy </a:t>
            </a:r>
            <a:r>
              <a:rPr lang="pl-PL" dirty="0" smtClean="0"/>
              <a:t>bibliograficznej</a:t>
            </a:r>
            <a:endParaRPr lang="pl-PL" dirty="0"/>
          </a:p>
        </p:txBody>
      </p:sp>
    </p:spTree>
    <p:extLst>
      <p:ext uri="{BB962C8B-B14F-4D97-AF65-F5344CB8AC3E}">
        <p14:creationId xmlns:p14="http://schemas.microsoft.com/office/powerpoint/2010/main" val="2687998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Punkty dostępu</a:t>
            </a:r>
          </a:p>
        </p:txBody>
      </p:sp>
      <p:sp>
        <p:nvSpPr>
          <p:cNvPr id="3" name="Symbol zastępczy zawartości 2"/>
          <p:cNvSpPr>
            <a:spLocks noGrp="1"/>
          </p:cNvSpPr>
          <p:nvPr>
            <p:ph idx="1"/>
          </p:nvPr>
        </p:nvSpPr>
        <p:spPr>
          <a:xfrm>
            <a:off x="838200" y="1690688"/>
            <a:ext cx="10515600" cy="4486275"/>
          </a:xfrm>
        </p:spPr>
        <p:txBody>
          <a:bodyPr>
            <a:normAutofit/>
          </a:bodyPr>
          <a:lstStyle/>
          <a:p>
            <a:r>
              <a:rPr lang="pl-PL" b="1" dirty="0"/>
              <a:t>K</a:t>
            </a:r>
            <a:r>
              <a:rPr lang="pl-PL" b="1" dirty="0" smtClean="0"/>
              <a:t>ontrolowane </a:t>
            </a:r>
            <a:r>
              <a:rPr lang="pl-PL" b="1" dirty="0" smtClean="0"/>
              <a:t>(przez kartoteki wzorcowe) –  </a:t>
            </a:r>
            <a:r>
              <a:rPr lang="pl-PL" dirty="0" smtClean="0"/>
              <a:t>ujednolicone punkty dostępu dla osób, rodzin, ciał zbiorowych i tematów uznanych za ważne dla wyszukiwania i identyfikowania opracowanego zasobu bibliograficznego; zapewniają </a:t>
            </a:r>
            <a:r>
              <a:rPr lang="pl-PL" dirty="0"/>
              <a:t>spójność potrzebną do wyświetlenia razem (w jednym miejscu indeksu) rekordów bibliograficznych dla </a:t>
            </a:r>
            <a:r>
              <a:rPr lang="pl-PL" dirty="0" smtClean="0"/>
              <a:t>danego zbioru </a:t>
            </a:r>
            <a:r>
              <a:rPr lang="pl-PL" dirty="0" smtClean="0"/>
              <a:t>dokumentów</a:t>
            </a:r>
            <a:endParaRPr lang="pl-PL" dirty="0" smtClean="0"/>
          </a:p>
          <a:p>
            <a:r>
              <a:rPr lang="pl-PL" b="1" dirty="0"/>
              <a:t>N</a:t>
            </a:r>
            <a:r>
              <a:rPr lang="pl-PL" b="1" dirty="0" smtClean="0"/>
              <a:t>iekontrolowane </a:t>
            </a:r>
            <a:r>
              <a:rPr lang="pl-PL" b="1" dirty="0" smtClean="0"/>
              <a:t>- </a:t>
            </a:r>
            <a:r>
              <a:rPr lang="pl-PL" dirty="0" smtClean="0"/>
              <a:t>dla </a:t>
            </a:r>
            <a:r>
              <a:rPr lang="pl-PL" dirty="0"/>
              <a:t>nazw, tytułów (np.: tytułu właściwego występującego w materializacji), kodów, słów kluczowych itd., dla których nie tworzy się rekordów </a:t>
            </a:r>
            <a:r>
              <a:rPr lang="pl-PL" dirty="0" smtClean="0"/>
              <a:t>wzorcowych</a:t>
            </a:r>
            <a:endParaRPr lang="pl-PL" dirty="0"/>
          </a:p>
        </p:txBody>
      </p:sp>
    </p:spTree>
    <p:extLst>
      <p:ext uri="{BB962C8B-B14F-4D97-AF65-F5344CB8AC3E}">
        <p14:creationId xmlns:p14="http://schemas.microsoft.com/office/powerpoint/2010/main" val="3238062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841105"/>
          </a:xfrm>
        </p:spPr>
        <p:txBody>
          <a:bodyPr/>
          <a:lstStyle/>
          <a:p>
            <a:r>
              <a:rPr lang="pl-PL" b="1" dirty="0" smtClean="0"/>
              <a:t>Punkty dostępu</a:t>
            </a:r>
            <a:endParaRPr lang="pl-PL" dirty="0"/>
          </a:p>
        </p:txBody>
      </p:sp>
      <p:sp>
        <p:nvSpPr>
          <p:cNvPr id="3" name="Symbol zastępczy zawartości 2"/>
          <p:cNvSpPr>
            <a:spLocks noGrp="1"/>
          </p:cNvSpPr>
          <p:nvPr>
            <p:ph idx="1"/>
          </p:nvPr>
        </p:nvSpPr>
        <p:spPr>
          <a:xfrm>
            <a:off x="838199" y="1342417"/>
            <a:ext cx="10951723" cy="5136204"/>
          </a:xfrm>
        </p:spPr>
        <p:txBody>
          <a:bodyPr>
            <a:normAutofit/>
          </a:bodyPr>
          <a:lstStyle/>
          <a:p>
            <a:r>
              <a:rPr lang="pl-PL" b="1" dirty="0"/>
              <a:t>Podstawowe punkty </a:t>
            </a:r>
            <a:r>
              <a:rPr lang="pl-PL" b="1" dirty="0" smtClean="0"/>
              <a:t>dostępu </a:t>
            </a:r>
            <a:r>
              <a:rPr lang="pl-PL" dirty="0" smtClean="0"/>
              <a:t>(= elementy </a:t>
            </a:r>
            <a:r>
              <a:rPr lang="pl-PL" dirty="0"/>
              <a:t>obowiązkowe </a:t>
            </a:r>
            <a:r>
              <a:rPr lang="pl-PL" dirty="0" smtClean="0"/>
              <a:t>opisu)</a:t>
            </a:r>
            <a:r>
              <a:rPr lang="pl-PL" b="1" dirty="0"/>
              <a:t> </a:t>
            </a:r>
            <a:r>
              <a:rPr lang="pl-PL" dirty="0" smtClean="0"/>
              <a:t>:</a:t>
            </a:r>
          </a:p>
          <a:p>
            <a:pPr>
              <a:buFont typeface="Wingdings" panose="05000000000000000000" pitchFamily="2" charset="2"/>
              <a:buChar char="ü"/>
            </a:pPr>
            <a:r>
              <a:rPr lang="pl-PL" dirty="0" smtClean="0"/>
              <a:t>nazwy </a:t>
            </a:r>
            <a:r>
              <a:rPr lang="pl-PL" dirty="0"/>
              <a:t>twórcy lub pierwszego wymienionego twórcy dzieła, wówczas gdy wymieniono więcej niż </a:t>
            </a:r>
            <a:r>
              <a:rPr lang="pl-PL" dirty="0" smtClean="0"/>
              <a:t>jednego</a:t>
            </a:r>
            <a:endParaRPr lang="pl-PL" dirty="0" smtClean="0"/>
          </a:p>
          <a:p>
            <a:pPr>
              <a:buFont typeface="Wingdings" panose="05000000000000000000" pitchFamily="2" charset="2"/>
              <a:buChar char="ü"/>
            </a:pPr>
            <a:r>
              <a:rPr lang="pl-PL" dirty="0" smtClean="0"/>
              <a:t>dzieła/realizacje (punkt </a:t>
            </a:r>
            <a:r>
              <a:rPr lang="pl-PL" dirty="0"/>
              <a:t>dostępu do </a:t>
            </a:r>
            <a:r>
              <a:rPr lang="pl-PL" dirty="0" smtClean="0"/>
              <a:t>twórcy</a:t>
            </a:r>
            <a:endParaRPr lang="pl-PL" dirty="0" smtClean="0"/>
          </a:p>
          <a:p>
            <a:pPr>
              <a:buFont typeface="Wingdings" panose="05000000000000000000" pitchFamily="2" charset="2"/>
              <a:buChar char="ü"/>
            </a:pPr>
            <a:r>
              <a:rPr lang="pl-PL" dirty="0" smtClean="0"/>
              <a:t>tytuł </a:t>
            </a:r>
            <a:r>
              <a:rPr lang="pl-PL" dirty="0"/>
              <a:t>właściwy lub tytuł </a:t>
            </a:r>
            <a:r>
              <a:rPr lang="pl-PL" dirty="0" smtClean="0"/>
              <a:t>zastępczy </a:t>
            </a:r>
            <a:r>
              <a:rPr lang="pl-PL" dirty="0"/>
              <a:t>dla </a:t>
            </a:r>
            <a:r>
              <a:rPr lang="pl-PL" dirty="0" smtClean="0"/>
              <a:t>materializacji</a:t>
            </a:r>
            <a:endParaRPr lang="pl-PL" dirty="0" smtClean="0"/>
          </a:p>
          <a:p>
            <a:pPr>
              <a:buFont typeface="Wingdings" panose="05000000000000000000" pitchFamily="2" charset="2"/>
              <a:buChar char="ü"/>
            </a:pPr>
            <a:r>
              <a:rPr lang="pl-PL" dirty="0" smtClean="0"/>
              <a:t>rok </a:t>
            </a:r>
            <a:r>
              <a:rPr lang="pl-PL" dirty="0"/>
              <a:t>(lata) wydania lub oznaczenia rocznika, woluminu, numeru, zeszytu itp. </a:t>
            </a:r>
            <a:r>
              <a:rPr lang="pl-PL" dirty="0" smtClean="0"/>
              <a:t>materializacji</a:t>
            </a:r>
            <a:endParaRPr lang="pl-PL" dirty="0" smtClean="0"/>
          </a:p>
          <a:p>
            <a:pPr>
              <a:buFont typeface="Wingdings" panose="05000000000000000000" pitchFamily="2" charset="2"/>
              <a:buChar char="ü"/>
            </a:pPr>
            <a:r>
              <a:rPr lang="pl-PL" dirty="0"/>
              <a:t>kontrolowane słownictwo rzeczowe i/lub symbole klasyfikacji dla </a:t>
            </a:r>
            <a:r>
              <a:rPr lang="pl-PL" dirty="0" smtClean="0"/>
              <a:t>dzieła</a:t>
            </a:r>
          </a:p>
          <a:p>
            <a:pPr>
              <a:buFont typeface="Wingdings" panose="05000000000000000000" pitchFamily="2" charset="2"/>
              <a:buChar char="ü"/>
            </a:pPr>
            <a:r>
              <a:rPr lang="pl-PL" dirty="0" smtClean="0"/>
              <a:t>znormalizowane </a:t>
            </a:r>
            <a:r>
              <a:rPr lang="pl-PL" dirty="0"/>
              <a:t>numery, identyfikatory i tytuły kluczowe dla opisywanej </a:t>
            </a:r>
            <a:r>
              <a:rPr lang="pl-PL" dirty="0" smtClean="0"/>
              <a:t>jednostki</a:t>
            </a:r>
            <a:endParaRPr lang="pl-PL" dirty="0"/>
          </a:p>
        </p:txBody>
      </p:sp>
    </p:spTree>
    <p:extLst>
      <p:ext uri="{BB962C8B-B14F-4D97-AF65-F5344CB8AC3E}">
        <p14:creationId xmlns:p14="http://schemas.microsoft.com/office/powerpoint/2010/main" val="3143607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96747"/>
          </a:xfrm>
        </p:spPr>
        <p:txBody>
          <a:bodyPr/>
          <a:lstStyle/>
          <a:p>
            <a:r>
              <a:rPr lang="pl-PL" b="1" dirty="0" smtClean="0"/>
              <a:t>Punkty dostępu</a:t>
            </a:r>
            <a:endParaRPr lang="pl-PL" dirty="0"/>
          </a:p>
        </p:txBody>
      </p:sp>
      <p:sp>
        <p:nvSpPr>
          <p:cNvPr id="3" name="Symbol zastępczy zawartości 2"/>
          <p:cNvSpPr>
            <a:spLocks noGrp="1"/>
          </p:cNvSpPr>
          <p:nvPr>
            <p:ph idx="1"/>
          </p:nvPr>
        </p:nvSpPr>
        <p:spPr>
          <a:xfrm>
            <a:off x="838200" y="1517516"/>
            <a:ext cx="10515600" cy="4659448"/>
          </a:xfrm>
        </p:spPr>
        <p:txBody>
          <a:bodyPr>
            <a:normAutofit fontScale="92500" lnSpcReduction="10000"/>
          </a:bodyPr>
          <a:lstStyle/>
          <a:p>
            <a:r>
              <a:rPr lang="pl-PL" b="1" dirty="0"/>
              <a:t>Dodatkowe punkty </a:t>
            </a:r>
            <a:r>
              <a:rPr lang="pl-PL" b="1" dirty="0" smtClean="0"/>
              <a:t>dostępu (</a:t>
            </a:r>
            <a:r>
              <a:rPr lang="pl-PL" dirty="0" smtClean="0"/>
              <a:t>= fakultatywne elementy opisu)</a:t>
            </a:r>
            <a:r>
              <a:rPr lang="pl-PL" b="1" dirty="0" smtClean="0"/>
              <a:t> </a:t>
            </a:r>
            <a:r>
              <a:rPr lang="pl-PL" dirty="0" smtClean="0"/>
              <a:t>:</a:t>
            </a:r>
          </a:p>
          <a:p>
            <a:pPr>
              <a:buFont typeface="Wingdings" panose="05000000000000000000" pitchFamily="2" charset="2"/>
              <a:buChar char="ü"/>
            </a:pPr>
            <a:r>
              <a:rPr lang="pl-PL" dirty="0"/>
              <a:t>nazwy twórców poza pierwszym </a:t>
            </a:r>
            <a:r>
              <a:rPr lang="pl-PL" dirty="0" smtClean="0"/>
              <a:t>wymienionym</a:t>
            </a:r>
            <a:endParaRPr lang="pl-PL" dirty="0" smtClean="0"/>
          </a:p>
          <a:p>
            <a:pPr>
              <a:buFont typeface="Wingdings" panose="05000000000000000000" pitchFamily="2" charset="2"/>
              <a:buChar char="ü"/>
            </a:pPr>
            <a:r>
              <a:rPr lang="pl-PL" dirty="0" smtClean="0"/>
              <a:t>nazwy </a:t>
            </a:r>
            <a:r>
              <a:rPr lang="pl-PL" dirty="0"/>
              <a:t>osób, rodzin lub ciał zbiorowych, występujące w funkcji innej niż twórca (np.: wykonawcy</a:t>
            </a:r>
            <a:r>
              <a:rPr lang="pl-PL" dirty="0" smtClean="0"/>
              <a:t>) </a:t>
            </a:r>
            <a:endParaRPr lang="pl-PL" dirty="0" smtClean="0"/>
          </a:p>
          <a:p>
            <a:pPr>
              <a:buFont typeface="Wingdings" panose="05000000000000000000" pitchFamily="2" charset="2"/>
              <a:buChar char="ü"/>
            </a:pPr>
            <a:r>
              <a:rPr lang="pl-PL" dirty="0" smtClean="0"/>
              <a:t>warianty </a:t>
            </a:r>
            <a:r>
              <a:rPr lang="pl-PL" dirty="0"/>
              <a:t>tytułów (np.: tytuły równoległe, tytuły nagłówkowe</a:t>
            </a:r>
            <a:r>
              <a:rPr lang="pl-PL" dirty="0" smtClean="0"/>
              <a:t>);</a:t>
            </a:r>
          </a:p>
          <a:p>
            <a:pPr>
              <a:buFont typeface="Wingdings" panose="05000000000000000000" pitchFamily="2" charset="2"/>
              <a:buChar char="ü"/>
            </a:pPr>
            <a:r>
              <a:rPr lang="pl-PL" dirty="0" smtClean="0"/>
              <a:t> </a:t>
            </a:r>
            <a:r>
              <a:rPr lang="pl-PL" dirty="0"/>
              <a:t>ujednolicony punkt dostępu do </a:t>
            </a:r>
            <a:r>
              <a:rPr lang="pl-PL" dirty="0" smtClean="0"/>
              <a:t>serii </a:t>
            </a:r>
            <a:endParaRPr lang="pl-PL" dirty="0" smtClean="0"/>
          </a:p>
          <a:p>
            <a:pPr>
              <a:buFont typeface="Wingdings" panose="05000000000000000000" pitchFamily="2" charset="2"/>
              <a:buChar char="ü"/>
            </a:pPr>
            <a:r>
              <a:rPr lang="pl-PL" dirty="0" smtClean="0"/>
              <a:t>identyfikatory </a:t>
            </a:r>
            <a:r>
              <a:rPr lang="pl-PL" dirty="0"/>
              <a:t>rekordu </a:t>
            </a:r>
            <a:r>
              <a:rPr lang="pl-PL" dirty="0" smtClean="0"/>
              <a:t>bibliograficznego </a:t>
            </a:r>
            <a:endParaRPr lang="pl-PL" dirty="0" smtClean="0"/>
          </a:p>
          <a:p>
            <a:pPr>
              <a:buFont typeface="Wingdings" panose="05000000000000000000" pitchFamily="2" charset="2"/>
              <a:buChar char="ü"/>
            </a:pPr>
            <a:r>
              <a:rPr lang="pl-PL" dirty="0" smtClean="0"/>
              <a:t>język </a:t>
            </a:r>
            <a:r>
              <a:rPr lang="pl-PL" dirty="0"/>
              <a:t>realizacji wyrażonej w </a:t>
            </a:r>
            <a:r>
              <a:rPr lang="pl-PL" dirty="0" smtClean="0"/>
              <a:t>materializacji</a:t>
            </a:r>
            <a:endParaRPr lang="pl-PL" dirty="0" smtClean="0"/>
          </a:p>
          <a:p>
            <a:pPr>
              <a:buFont typeface="Wingdings" panose="05000000000000000000" pitchFamily="2" charset="2"/>
              <a:buChar char="ü"/>
            </a:pPr>
            <a:r>
              <a:rPr lang="pl-PL" dirty="0" smtClean="0"/>
              <a:t>miejsce </a:t>
            </a:r>
            <a:r>
              <a:rPr lang="pl-PL" dirty="0" smtClean="0"/>
              <a:t>wydania</a:t>
            </a:r>
            <a:endParaRPr lang="pl-PL" dirty="0" smtClean="0"/>
          </a:p>
          <a:p>
            <a:pPr>
              <a:buFont typeface="Wingdings" panose="05000000000000000000" pitchFamily="2" charset="2"/>
              <a:buChar char="ü"/>
            </a:pPr>
            <a:r>
              <a:rPr lang="pl-PL" dirty="0" smtClean="0"/>
              <a:t>typ </a:t>
            </a:r>
            <a:r>
              <a:rPr lang="pl-PL" dirty="0"/>
              <a:t>zawartości; </a:t>
            </a:r>
            <a:r>
              <a:rPr lang="pl-PL" dirty="0" smtClean="0"/>
              <a:t> typ </a:t>
            </a:r>
            <a:r>
              <a:rPr lang="pl-PL" dirty="0"/>
              <a:t>nośnika</a:t>
            </a:r>
          </a:p>
        </p:txBody>
      </p:sp>
    </p:spTree>
    <p:extLst>
      <p:ext uri="{BB962C8B-B14F-4D97-AF65-F5344CB8AC3E}">
        <p14:creationId xmlns:p14="http://schemas.microsoft.com/office/powerpoint/2010/main" val="3984418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Przepisy katalogowania </a:t>
            </a:r>
            <a:r>
              <a:rPr lang="pl-PL" b="1" dirty="0" smtClean="0"/>
              <a:t>książek BN - p</a:t>
            </a:r>
            <a:r>
              <a:rPr lang="pl-PL" altLang="pl-PL" b="1" dirty="0" smtClean="0"/>
              <a:t>unkt </a:t>
            </a:r>
            <a:r>
              <a:rPr lang="pl-PL" altLang="pl-PL" b="1" dirty="0"/>
              <a:t>wyjścia </a:t>
            </a:r>
            <a:endParaRPr lang="pl-PL" b="1" dirty="0"/>
          </a:p>
        </p:txBody>
      </p:sp>
      <p:sp>
        <p:nvSpPr>
          <p:cNvPr id="3" name="Symbol zastępczy zawartości 2"/>
          <p:cNvSpPr>
            <a:spLocks noGrp="1"/>
          </p:cNvSpPr>
          <p:nvPr>
            <p:ph idx="1"/>
          </p:nvPr>
        </p:nvSpPr>
        <p:spPr>
          <a:xfrm>
            <a:off x="838200" y="1825624"/>
            <a:ext cx="10515600" cy="4575175"/>
          </a:xfrm>
        </p:spPr>
        <p:txBody>
          <a:bodyPr>
            <a:normAutofit/>
          </a:bodyPr>
          <a:lstStyle/>
          <a:p>
            <a:r>
              <a:rPr lang="pl-PL" altLang="pl-PL" dirty="0" smtClean="0"/>
              <a:t>Dotychczasowa </a:t>
            </a:r>
            <a:r>
              <a:rPr lang="pl-PL" altLang="pl-PL" dirty="0"/>
              <a:t>praktyka katalogowania </a:t>
            </a:r>
            <a:r>
              <a:rPr lang="pl-PL" altLang="pl-PL" dirty="0" smtClean="0"/>
              <a:t>BN </a:t>
            </a:r>
            <a:endParaRPr lang="pl-PL" altLang="pl-PL" dirty="0"/>
          </a:p>
          <a:p>
            <a:r>
              <a:rPr lang="pl-PL" altLang="pl-PL" dirty="0" smtClean="0"/>
              <a:t>Wytyczne </a:t>
            </a:r>
            <a:r>
              <a:rPr lang="pl-PL" altLang="pl-PL" dirty="0"/>
              <a:t>zawarte w skonsolidowanym wydaniu </a:t>
            </a:r>
            <a:r>
              <a:rPr lang="pl-PL" altLang="pl-PL" dirty="0" smtClean="0"/>
              <a:t>ISBD </a:t>
            </a:r>
            <a:endParaRPr lang="pl-PL" altLang="pl-PL" dirty="0"/>
          </a:p>
          <a:p>
            <a:r>
              <a:rPr lang="pl-PL" altLang="pl-PL" dirty="0" smtClean="0"/>
              <a:t>Rozwiązania </a:t>
            </a:r>
            <a:r>
              <a:rPr lang="pl-PL" altLang="pl-PL" dirty="0"/>
              <a:t>przyjęte w standardzie RDA, wynikające z zaleceń ICP, jak:</a:t>
            </a:r>
          </a:p>
          <a:p>
            <a:pPr lvl="1">
              <a:buFont typeface="Wingdings" panose="05000000000000000000" pitchFamily="2" charset="2"/>
              <a:buChar char="ü"/>
            </a:pPr>
            <a:r>
              <a:rPr lang="pl-PL" altLang="pl-PL" sz="2800" dirty="0"/>
              <a:t>rezygnacja ze stosowania skrótów</a:t>
            </a:r>
          </a:p>
          <a:p>
            <a:pPr lvl="1">
              <a:buFont typeface="Wingdings" panose="05000000000000000000" pitchFamily="2" charset="2"/>
              <a:buChar char="ü"/>
            </a:pPr>
            <a:r>
              <a:rPr lang="pl-PL" altLang="pl-PL" sz="2800" dirty="0"/>
              <a:t>rezygnacja z reguły wyliczającej „do trzech”	 </a:t>
            </a:r>
          </a:p>
          <a:p>
            <a:pPr lvl="1">
              <a:buFont typeface="Wingdings" panose="05000000000000000000" pitchFamily="2" charset="2"/>
              <a:buChar char="ü"/>
            </a:pPr>
            <a:r>
              <a:rPr lang="pl-PL" altLang="pl-PL" sz="2800" dirty="0"/>
              <a:t>rezygnacja z poprawiania i komentowania błędów w miejscu ich wystąpienia</a:t>
            </a:r>
          </a:p>
          <a:p>
            <a:pPr lvl="1">
              <a:buFont typeface="Wingdings" panose="05000000000000000000" pitchFamily="2" charset="2"/>
              <a:buChar char="ü"/>
            </a:pPr>
            <a:r>
              <a:rPr lang="pl-PL" altLang="pl-PL" sz="2800" dirty="0"/>
              <a:t>wprowadzenie, jako nadrzędnej, reguły „Bierz, co widzisz</a:t>
            </a:r>
            <a:r>
              <a:rPr lang="pl-PL" altLang="pl-PL" sz="2800" dirty="0" smtClean="0"/>
              <a:t>”</a:t>
            </a:r>
          </a:p>
          <a:p>
            <a:pPr lvl="1">
              <a:buFont typeface="Wingdings" panose="05000000000000000000" pitchFamily="2" charset="2"/>
              <a:buChar char="ü"/>
            </a:pPr>
            <a:r>
              <a:rPr lang="pl-PL" altLang="pl-PL" sz="2800" dirty="0"/>
              <a:t>rezygnacja </a:t>
            </a:r>
            <a:r>
              <a:rPr lang="pl-PL" sz="2800" dirty="0" smtClean="0"/>
              <a:t>z </a:t>
            </a:r>
            <a:r>
              <a:rPr lang="pl-PL" sz="2800" dirty="0"/>
              <a:t>rozróżnienia trzech stopni szczegółowości opisu </a:t>
            </a:r>
            <a:r>
              <a:rPr lang="pl-PL" sz="2800" dirty="0" smtClean="0"/>
              <a:t>bibliograficznego</a:t>
            </a:r>
            <a:endParaRPr lang="pl-PL" altLang="pl-PL" sz="2800" dirty="0"/>
          </a:p>
          <a:p>
            <a:endParaRPr lang="pl-PL" dirty="0"/>
          </a:p>
        </p:txBody>
      </p:sp>
    </p:spTree>
    <p:extLst>
      <p:ext uri="{BB962C8B-B14F-4D97-AF65-F5344CB8AC3E}">
        <p14:creationId xmlns:p14="http://schemas.microsoft.com/office/powerpoint/2010/main" val="230349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Przepisy </a:t>
            </a:r>
            <a:r>
              <a:rPr lang="pl-PL" b="1" dirty="0"/>
              <a:t>katalogowania </a:t>
            </a:r>
            <a:r>
              <a:rPr lang="pl-PL" b="1" dirty="0" smtClean="0"/>
              <a:t>BN </a:t>
            </a:r>
            <a:r>
              <a:rPr lang="pl-PL" b="1" dirty="0"/>
              <a:t>- p</a:t>
            </a:r>
            <a:r>
              <a:rPr lang="pl-PL" altLang="pl-PL" b="1" dirty="0"/>
              <a:t>unkt wyjścia </a:t>
            </a:r>
            <a:endParaRPr lang="pl-PL" b="1" dirty="0"/>
          </a:p>
        </p:txBody>
      </p:sp>
      <p:sp>
        <p:nvSpPr>
          <p:cNvPr id="3" name="Symbol zastępczy zawartości 2"/>
          <p:cNvSpPr>
            <a:spLocks noGrp="1"/>
          </p:cNvSpPr>
          <p:nvPr>
            <p:ph idx="1"/>
          </p:nvPr>
        </p:nvSpPr>
        <p:spPr/>
        <p:txBody>
          <a:bodyPr>
            <a:normAutofit/>
          </a:bodyPr>
          <a:lstStyle/>
          <a:p>
            <a:r>
              <a:rPr lang="pl-PL" b="1" dirty="0" smtClean="0"/>
              <a:t>Nowa, </a:t>
            </a:r>
            <a:r>
              <a:rPr lang="pl-PL" altLang="pl-PL" b="1" dirty="0" smtClean="0"/>
              <a:t>szeroka definicja k</a:t>
            </a:r>
            <a:r>
              <a:rPr lang="pl-PL" b="1" dirty="0" smtClean="0"/>
              <a:t>siążki - </a:t>
            </a:r>
            <a:r>
              <a:rPr lang="pl-PL" altLang="pl-PL" b="1" dirty="0" smtClean="0"/>
              <a:t>publikacja w </a:t>
            </a:r>
            <a:r>
              <a:rPr lang="pl-PL" altLang="pl-PL" b="1" dirty="0" smtClean="0"/>
              <a:t>wersji </a:t>
            </a:r>
            <a:r>
              <a:rPr lang="pl-PL" altLang="pl-PL" b="1" dirty="0"/>
              <a:t>papierowej</a:t>
            </a:r>
            <a:r>
              <a:rPr lang="pl-PL" altLang="pl-PL" b="1" dirty="0" smtClean="0"/>
              <a:t>, a </a:t>
            </a:r>
            <a:r>
              <a:rPr lang="pl-PL" altLang="pl-PL" b="1" dirty="0"/>
              <a:t>także </a:t>
            </a:r>
            <a:r>
              <a:rPr lang="pl-PL" altLang="pl-PL" b="1" dirty="0" smtClean="0"/>
              <a:t>elektronicznej i dźwiękowej</a:t>
            </a:r>
            <a:r>
              <a:rPr lang="pl-PL" altLang="pl-PL" dirty="0"/>
              <a:t>. Mimo różnic fizycznych są one bowiem ucieleśnieniem tej samej realizacji </a:t>
            </a:r>
            <a:r>
              <a:rPr lang="pl-PL" altLang="pl-PL" dirty="0" smtClean="0"/>
              <a:t>dzieła</a:t>
            </a:r>
          </a:p>
          <a:p>
            <a:r>
              <a:rPr lang="pl-PL" altLang="pl-PL" dirty="0" smtClean="0"/>
              <a:t>Przepisy </a:t>
            </a:r>
            <a:r>
              <a:rPr lang="pl-PL" altLang="pl-PL" dirty="0"/>
              <a:t>katalogowania dla książek zostały uzupełnione o swoiste postanowienia dotyczące audiobooków i e-booków, przejęte z przepisów katalogowania nagrań i publikacji </a:t>
            </a:r>
            <a:r>
              <a:rPr lang="pl-PL" altLang="pl-PL" dirty="0" smtClean="0"/>
              <a:t>elektronicznych</a:t>
            </a:r>
            <a:r>
              <a:rPr lang="pl-PL" altLang="pl-PL" b="1" dirty="0"/>
              <a:t>		</a:t>
            </a:r>
          </a:p>
          <a:p>
            <a:r>
              <a:rPr lang="pl-PL" altLang="pl-PL" dirty="0"/>
              <a:t>Na podstawie przepisów dla </a:t>
            </a:r>
            <a:r>
              <a:rPr lang="pl-PL" altLang="pl-PL" dirty="0" smtClean="0"/>
              <a:t>książek opracowano </a:t>
            </a:r>
            <a:r>
              <a:rPr lang="pl-PL" altLang="pl-PL" dirty="0"/>
              <a:t>przepisy dla innych typów </a:t>
            </a:r>
            <a:r>
              <a:rPr lang="pl-PL" altLang="pl-PL" dirty="0" smtClean="0"/>
              <a:t>dokumentów, np. artykułów, rękopisów, filmów, czasopism</a:t>
            </a:r>
            <a:r>
              <a:rPr lang="pl-PL" altLang="pl-PL" b="1" dirty="0"/>
              <a:t>	</a:t>
            </a:r>
            <a:endParaRPr lang="pl-PL" altLang="pl-PL" b="1" dirty="0" smtClean="0"/>
          </a:p>
          <a:p>
            <a:endParaRPr lang="pl-PL" altLang="pl-PL" b="1" dirty="0"/>
          </a:p>
          <a:p>
            <a:endParaRPr lang="pl-PL" dirty="0"/>
          </a:p>
        </p:txBody>
      </p:sp>
    </p:spTree>
    <p:extLst>
      <p:ext uri="{BB962C8B-B14F-4D97-AF65-F5344CB8AC3E}">
        <p14:creationId xmlns:p14="http://schemas.microsoft.com/office/powerpoint/2010/main" val="2881106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84051" y="1536173"/>
            <a:ext cx="9941667" cy="1938992"/>
          </a:xfrm>
          <a:prstGeom prst="rect">
            <a:avLst/>
          </a:prstGeom>
        </p:spPr>
        <p:txBody>
          <a:bodyPr wrap="square">
            <a:spAutoFit/>
          </a:bodyPr>
          <a:lstStyle/>
          <a:p>
            <a:pPr algn="ctr"/>
            <a:r>
              <a:rPr lang="pl-PL" sz="6000" b="1" dirty="0">
                <a:solidFill>
                  <a:prstClr val="black"/>
                </a:solidFill>
                <a:latin typeface="Calibri Light" panose="020F0302020204030204"/>
                <a:ea typeface="+mj-ea"/>
                <a:cs typeface="+mj-cs"/>
              </a:rPr>
              <a:t>Przepisy katalogowania książki drukowanej wg BN</a:t>
            </a:r>
            <a:endParaRPr lang="pl-PL" dirty="0"/>
          </a:p>
        </p:txBody>
      </p:sp>
    </p:spTree>
    <p:extLst>
      <p:ext uri="{BB962C8B-B14F-4D97-AF65-F5344CB8AC3E}">
        <p14:creationId xmlns:p14="http://schemas.microsoft.com/office/powerpoint/2010/main" val="689730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57837"/>
          </a:xfrm>
        </p:spPr>
        <p:txBody>
          <a:bodyPr>
            <a:normAutofit fontScale="90000"/>
          </a:bodyPr>
          <a:lstStyle/>
          <a:p>
            <a:r>
              <a:rPr lang="pl-PL" altLang="pl-PL" b="1" dirty="0" smtClean="0"/>
              <a:t>Jednostka </a:t>
            </a:r>
            <a:r>
              <a:rPr lang="pl-PL" altLang="pl-PL" b="1" dirty="0"/>
              <a:t>opisu</a:t>
            </a:r>
            <a:r>
              <a:rPr lang="pl-PL" altLang="pl-PL" b="1" u="sng" dirty="0">
                <a:solidFill>
                  <a:srgbClr val="C00000"/>
                </a:solidFill>
              </a:rPr>
              <a:t/>
            </a:r>
            <a:br>
              <a:rPr lang="pl-PL" altLang="pl-PL" b="1" u="sng" dirty="0">
                <a:solidFill>
                  <a:srgbClr val="C00000"/>
                </a:solidFill>
              </a:rPr>
            </a:br>
            <a:endParaRPr lang="pl-PL" dirty="0"/>
          </a:p>
        </p:txBody>
      </p:sp>
      <p:sp>
        <p:nvSpPr>
          <p:cNvPr id="3" name="Symbol zastępczy zawartości 2"/>
          <p:cNvSpPr>
            <a:spLocks noGrp="1"/>
          </p:cNvSpPr>
          <p:nvPr>
            <p:ph idx="1"/>
          </p:nvPr>
        </p:nvSpPr>
        <p:spPr>
          <a:xfrm>
            <a:off x="838200" y="1089498"/>
            <a:ext cx="10515600" cy="5087465"/>
          </a:xfrm>
        </p:spPr>
        <p:txBody>
          <a:bodyPr>
            <a:normAutofit/>
          </a:bodyPr>
          <a:lstStyle/>
          <a:p>
            <a:r>
              <a:rPr lang="pl-PL" dirty="0"/>
              <a:t>Podstawową jednostką opisu bibliograficznego książki drukowanej jest pojedynczy wolumin, rozumiany jako jednostka fizyczna. Może to być:</a:t>
            </a:r>
          </a:p>
          <a:p>
            <a:pPr lvl="1">
              <a:buFont typeface="Wingdings" panose="05000000000000000000" pitchFamily="2" charset="2"/>
              <a:buChar char="ü"/>
            </a:pPr>
            <a:r>
              <a:rPr lang="pl-PL" dirty="0"/>
              <a:t>publikacja samodzielna wydawniczo (jednoczęściowa publikacja zwarta)</a:t>
            </a:r>
          </a:p>
          <a:p>
            <a:pPr lvl="1">
              <a:buFont typeface="Wingdings" panose="05000000000000000000" pitchFamily="2" charset="2"/>
              <a:buChar char="ü"/>
            </a:pPr>
            <a:r>
              <a:rPr lang="pl-PL" dirty="0"/>
              <a:t>części publikacji wielotomowej</a:t>
            </a:r>
          </a:p>
          <a:p>
            <a:pPr lvl="1">
              <a:buFont typeface="Wingdings" panose="05000000000000000000" pitchFamily="2" charset="2"/>
              <a:buChar char="ü"/>
            </a:pPr>
            <a:r>
              <a:rPr lang="pl-PL" dirty="0"/>
              <a:t>publikacja wchodząca w skład </a:t>
            </a:r>
            <a:r>
              <a:rPr lang="pl-PL" dirty="0" smtClean="0"/>
              <a:t>serii</a:t>
            </a:r>
          </a:p>
          <a:p>
            <a:r>
              <a:rPr lang="pl-PL" altLang="pl-PL" dirty="0" smtClean="0"/>
              <a:t>Tylko </a:t>
            </a:r>
            <a:r>
              <a:rPr lang="pl-PL" altLang="pl-PL" dirty="0"/>
              <a:t>W SZCZEGÓLNYCH przypadkach, uzasadnionych </a:t>
            </a:r>
            <a:r>
              <a:rPr lang="pl-PL" altLang="pl-PL" dirty="0" smtClean="0"/>
              <a:t>potrzebami </a:t>
            </a:r>
            <a:r>
              <a:rPr lang="pl-PL" altLang="pl-PL" dirty="0"/>
              <a:t>biblioteki i jej użytkowników, a także </a:t>
            </a:r>
            <a:r>
              <a:rPr lang="pl-PL" altLang="pl-PL" dirty="0" smtClean="0"/>
              <a:t>zamierzeniem wydawcy jednostką </a:t>
            </a:r>
            <a:r>
              <a:rPr lang="pl-PL" altLang="pl-PL" dirty="0"/>
              <a:t>opisu bibliograficznego książki drukowanej może </a:t>
            </a:r>
            <a:r>
              <a:rPr lang="pl-PL" altLang="pl-PL" dirty="0" smtClean="0"/>
              <a:t>być </a:t>
            </a:r>
            <a:r>
              <a:rPr lang="pl-PL" altLang="pl-PL" dirty="0"/>
              <a:t>ZESPÓŁ JEDNOSTEK FIZYCZNYCH (więcej niż 1 </a:t>
            </a:r>
            <a:r>
              <a:rPr lang="pl-PL" altLang="pl-PL" dirty="0" smtClean="0"/>
              <a:t>wolumin</a:t>
            </a:r>
            <a:r>
              <a:rPr lang="pl-PL" altLang="pl-PL" dirty="0"/>
              <a:t>) opublikowany w formie zestawu, teki, pakietu, </a:t>
            </a:r>
            <a:r>
              <a:rPr lang="pl-PL" altLang="pl-PL" dirty="0" err="1" smtClean="0"/>
              <a:t>boxu</a:t>
            </a:r>
            <a:r>
              <a:rPr lang="pl-PL" altLang="pl-PL" dirty="0" smtClean="0"/>
              <a:t> </a:t>
            </a:r>
            <a:r>
              <a:rPr lang="pl-PL" altLang="pl-PL" dirty="0"/>
              <a:t>itp</a:t>
            </a:r>
            <a:r>
              <a:rPr lang="pl-PL" altLang="pl-PL" dirty="0" smtClean="0"/>
              <a:t>.</a:t>
            </a:r>
            <a:endParaRPr lang="pl-PL" altLang="pl-PL" dirty="0"/>
          </a:p>
          <a:p>
            <a:endParaRPr lang="pl-PL" dirty="0"/>
          </a:p>
        </p:txBody>
      </p:sp>
    </p:spTree>
    <p:extLst>
      <p:ext uri="{BB962C8B-B14F-4D97-AF65-F5344CB8AC3E}">
        <p14:creationId xmlns:p14="http://schemas.microsoft.com/office/powerpoint/2010/main" val="1830555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932268" cy="1325563"/>
          </a:xfrm>
        </p:spPr>
        <p:txBody>
          <a:bodyPr/>
          <a:lstStyle/>
          <a:p>
            <a:r>
              <a:rPr lang="pl-PL" b="1" dirty="0" smtClean="0"/>
              <a:t>Z</a:t>
            </a:r>
            <a:r>
              <a:rPr lang="pl-PL" altLang="pl-PL" b="1" dirty="0" smtClean="0"/>
              <a:t>naki </a:t>
            </a:r>
            <a:r>
              <a:rPr lang="pl-PL" altLang="pl-PL" b="1" dirty="0"/>
              <a:t>umowne</a:t>
            </a:r>
            <a:endParaRPr lang="pl-PL" dirty="0"/>
          </a:p>
        </p:txBody>
      </p:sp>
      <p:sp>
        <p:nvSpPr>
          <p:cNvPr id="3" name="Symbol zastępczy zawartości 2"/>
          <p:cNvSpPr>
            <a:spLocks noGrp="1"/>
          </p:cNvSpPr>
          <p:nvPr>
            <p:ph idx="1"/>
          </p:nvPr>
        </p:nvSpPr>
        <p:spPr/>
        <p:txBody>
          <a:bodyPr>
            <a:normAutofit/>
          </a:bodyPr>
          <a:lstStyle/>
          <a:p>
            <a:r>
              <a:rPr lang="pl-PL" altLang="pl-PL" u="sng" dirty="0"/>
              <a:t>Nadal</a:t>
            </a:r>
            <a:r>
              <a:rPr lang="pl-PL" altLang="pl-PL" dirty="0"/>
              <a:t> w nawiasie kwadratowym podaje się dane spoza </a:t>
            </a:r>
            <a:r>
              <a:rPr lang="pl-PL" altLang="pl-PL" dirty="0" smtClean="0"/>
              <a:t>opracowywanego </a:t>
            </a:r>
            <a:r>
              <a:rPr lang="pl-PL" altLang="pl-PL" dirty="0"/>
              <a:t>dokumentu.</a:t>
            </a:r>
          </a:p>
          <a:p>
            <a:endParaRPr lang="pl-PL" altLang="pl-PL" dirty="0"/>
          </a:p>
          <a:p>
            <a:r>
              <a:rPr lang="pl-PL" altLang="pl-PL" dirty="0" smtClean="0"/>
              <a:t>ZMIANA</a:t>
            </a:r>
            <a:r>
              <a:rPr lang="pl-PL" altLang="pl-PL" dirty="0"/>
              <a:t>:</a:t>
            </a:r>
          </a:p>
          <a:p>
            <a:pPr marL="0" indent="0">
              <a:buNone/>
            </a:pPr>
            <a:r>
              <a:rPr lang="pl-PL" altLang="pl-PL" dirty="0" smtClean="0"/>
              <a:t>Jeżeli </a:t>
            </a:r>
            <a:r>
              <a:rPr lang="pl-PL" altLang="pl-PL" dirty="0"/>
              <a:t>następujące po sobie elementy tej samej strefy przejęto spoza dokumentu, KAŻDY z nich należy ująć w </a:t>
            </a:r>
            <a:r>
              <a:rPr lang="pl-PL" altLang="pl-PL" u="sng" dirty="0"/>
              <a:t>odrębny  nawias kwadratowy</a:t>
            </a:r>
            <a:r>
              <a:rPr lang="pl-PL" altLang="pl-PL" dirty="0"/>
              <a:t>.</a:t>
            </a:r>
          </a:p>
          <a:p>
            <a:r>
              <a:rPr lang="pl-PL" altLang="pl-PL" dirty="0"/>
              <a:t>PRZYKŁAD</a:t>
            </a:r>
            <a:r>
              <a:rPr lang="pl-PL" altLang="pl-PL" dirty="0" smtClean="0"/>
              <a:t>: </a:t>
            </a:r>
            <a:endParaRPr lang="pl-PL" altLang="pl-PL" dirty="0"/>
          </a:p>
          <a:p>
            <a:pPr marL="0" indent="0">
              <a:buNone/>
            </a:pPr>
            <a:r>
              <a:rPr lang="pl-PL" altLang="pl-PL" dirty="0" smtClean="0">
                <a:solidFill>
                  <a:srgbClr val="0070C0"/>
                </a:solidFill>
              </a:rPr>
              <a:t>Warszawa </a:t>
            </a:r>
            <a:r>
              <a:rPr lang="pl-PL" altLang="pl-PL" dirty="0">
                <a:solidFill>
                  <a:srgbClr val="0070C0"/>
                </a:solidFill>
              </a:rPr>
              <a:t>: [wydawca nieznany], [2019].</a:t>
            </a:r>
          </a:p>
          <a:p>
            <a:endParaRPr lang="pl-PL" dirty="0"/>
          </a:p>
        </p:txBody>
      </p:sp>
    </p:spTree>
    <p:extLst>
      <p:ext uri="{BB962C8B-B14F-4D97-AF65-F5344CB8AC3E}">
        <p14:creationId xmlns:p14="http://schemas.microsoft.com/office/powerpoint/2010/main" val="2256910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b="1" dirty="0" smtClean="0"/>
              <a:t>Pisownia </a:t>
            </a:r>
            <a:r>
              <a:rPr lang="pl-PL" altLang="pl-PL" b="1" dirty="0"/>
              <a:t>i formy gramatyczne</a:t>
            </a:r>
            <a:br>
              <a:rPr lang="pl-PL" altLang="pl-PL" b="1" dirty="0"/>
            </a:br>
            <a:endParaRPr lang="pl-PL" b="1" dirty="0"/>
          </a:p>
        </p:txBody>
      </p:sp>
      <p:sp>
        <p:nvSpPr>
          <p:cNvPr id="3" name="Symbol zastępczy zawartości 2"/>
          <p:cNvSpPr>
            <a:spLocks noGrp="1"/>
          </p:cNvSpPr>
          <p:nvPr>
            <p:ph idx="1"/>
          </p:nvPr>
        </p:nvSpPr>
        <p:spPr>
          <a:xfrm>
            <a:off x="838200" y="1303506"/>
            <a:ext cx="10515600" cy="4873457"/>
          </a:xfrm>
        </p:spPr>
        <p:txBody>
          <a:bodyPr>
            <a:normAutofit/>
          </a:bodyPr>
          <a:lstStyle/>
          <a:p>
            <a:pPr marL="0" indent="0">
              <a:buNone/>
            </a:pPr>
            <a:r>
              <a:rPr lang="pl-PL" altLang="pl-PL" dirty="0"/>
              <a:t>Zachowuje się sformułowania, pisownię i formy gramatyczne:</a:t>
            </a:r>
          </a:p>
          <a:p>
            <a:r>
              <a:rPr lang="pl-PL" altLang="pl-PL" dirty="0" smtClean="0"/>
              <a:t>bez </a:t>
            </a:r>
            <a:r>
              <a:rPr lang="pl-PL" altLang="pl-PL" dirty="0"/>
              <a:t>uwspółcześniania pisowni</a:t>
            </a:r>
          </a:p>
          <a:p>
            <a:r>
              <a:rPr lang="pl-PL" altLang="pl-PL" dirty="0" smtClean="0"/>
              <a:t>bez poprawiania i komentarza pomyłek, błędów, literówek, czy niepoprawnych znaków diakrytycznych w miejscu ich wystąpienia</a:t>
            </a:r>
          </a:p>
          <a:p>
            <a:r>
              <a:rPr lang="pl-PL" altLang="pl-PL" dirty="0" smtClean="0"/>
              <a:t>bez zmiany form gramatycznych</a:t>
            </a:r>
          </a:p>
          <a:p>
            <a:r>
              <a:rPr lang="pl-PL" altLang="pl-PL" dirty="0" smtClean="0"/>
              <a:t>bez </a:t>
            </a:r>
            <a:r>
              <a:rPr lang="pl-PL" altLang="pl-PL" dirty="0"/>
              <a:t>rozwijania skrótów</a:t>
            </a:r>
          </a:p>
          <a:p>
            <a:r>
              <a:rPr lang="pl-PL" altLang="pl-PL" dirty="0" smtClean="0"/>
              <a:t>bez </a:t>
            </a:r>
            <a:r>
              <a:rPr lang="pl-PL" altLang="pl-PL" dirty="0"/>
              <a:t>zmian w przyjmowaniu znaków interpunkcyjnych, </a:t>
            </a:r>
            <a:r>
              <a:rPr lang="pl-PL" altLang="pl-PL" dirty="0" smtClean="0"/>
              <a:t>w </a:t>
            </a:r>
            <a:r>
              <a:rPr lang="pl-PL" altLang="pl-PL" dirty="0"/>
              <a:t>tym wielokropka</a:t>
            </a:r>
          </a:p>
          <a:p>
            <a:r>
              <a:rPr lang="pl-PL" altLang="pl-PL" dirty="0" smtClean="0"/>
              <a:t>bez </a:t>
            </a:r>
            <a:r>
              <a:rPr lang="pl-PL" altLang="pl-PL" dirty="0"/>
              <a:t>zapisu akcentów wyrazowych oraz pochylenia </a:t>
            </a:r>
            <a:r>
              <a:rPr lang="pl-PL" altLang="pl-PL" dirty="0" smtClean="0"/>
              <a:t>samogłosek</a:t>
            </a:r>
            <a:endParaRPr lang="pl-PL" altLang="pl-PL" dirty="0"/>
          </a:p>
          <a:p>
            <a:r>
              <a:rPr lang="pl-PL" altLang="pl-PL" dirty="0" smtClean="0"/>
              <a:t>bez </a:t>
            </a:r>
            <a:r>
              <a:rPr lang="pl-PL" altLang="pl-PL" dirty="0"/>
              <a:t>słownego rozwiązania liczebników wyrażonych </a:t>
            </a:r>
            <a:r>
              <a:rPr lang="pl-PL" altLang="pl-PL" dirty="0" smtClean="0"/>
              <a:t>cyframi</a:t>
            </a:r>
            <a:r>
              <a:rPr lang="pl-PL" altLang="pl-PL" dirty="0"/>
              <a:t>.</a:t>
            </a:r>
          </a:p>
          <a:p>
            <a:endParaRPr lang="pl-PL" dirty="0"/>
          </a:p>
        </p:txBody>
      </p:sp>
    </p:spTree>
    <p:extLst>
      <p:ext uri="{BB962C8B-B14F-4D97-AF65-F5344CB8AC3E}">
        <p14:creationId xmlns:p14="http://schemas.microsoft.com/office/powerpoint/2010/main" val="1722913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Międzynarodowe zasady katalogowania</a:t>
            </a:r>
            <a:endParaRPr lang="pl-PL" b="1" dirty="0"/>
          </a:p>
        </p:txBody>
      </p:sp>
      <p:sp>
        <p:nvSpPr>
          <p:cNvPr id="3" name="Symbol zastępczy zawartości 2"/>
          <p:cNvSpPr>
            <a:spLocks noGrp="1"/>
          </p:cNvSpPr>
          <p:nvPr>
            <p:ph idx="1"/>
          </p:nvPr>
        </p:nvSpPr>
        <p:spPr>
          <a:xfrm>
            <a:off x="560173" y="1825625"/>
            <a:ext cx="11093563" cy="4351338"/>
          </a:xfrm>
        </p:spPr>
        <p:txBody>
          <a:bodyPr/>
          <a:lstStyle/>
          <a:p>
            <a:pPr marL="0" indent="0">
              <a:buNone/>
            </a:pPr>
            <a:r>
              <a:rPr lang="pl-PL" altLang="pl-PL" b="1" dirty="0" smtClean="0"/>
              <a:t>Deklaracja międzynarodowych zasad katalogowania </a:t>
            </a:r>
            <a:r>
              <a:rPr lang="pl-PL" altLang="pl-PL" dirty="0" smtClean="0"/>
              <a:t>(Statement </a:t>
            </a:r>
            <a:r>
              <a:rPr lang="pl-PL" altLang="pl-PL" dirty="0"/>
              <a:t>of International </a:t>
            </a:r>
            <a:r>
              <a:rPr lang="pl-PL" altLang="pl-PL" dirty="0" err="1"/>
              <a:t>Cataloguing</a:t>
            </a:r>
            <a:r>
              <a:rPr lang="pl-PL" altLang="pl-PL" dirty="0"/>
              <a:t> </a:t>
            </a:r>
            <a:r>
              <a:rPr lang="pl-PL" altLang="pl-PL" dirty="0" err="1"/>
              <a:t>Principles</a:t>
            </a:r>
            <a:r>
              <a:rPr lang="pl-PL" altLang="pl-PL" dirty="0"/>
              <a:t> z 2009r</a:t>
            </a:r>
            <a:r>
              <a:rPr lang="pl-PL" altLang="pl-PL" dirty="0" smtClean="0"/>
              <a:t>. - </a:t>
            </a:r>
            <a:r>
              <a:rPr lang="pl-PL" altLang="pl-PL" b="1" dirty="0" smtClean="0"/>
              <a:t>ICP</a:t>
            </a:r>
            <a:r>
              <a:rPr lang="pl-PL" altLang="pl-PL" dirty="0" smtClean="0"/>
              <a:t>).  Aktualizacja </a:t>
            </a:r>
            <a:r>
              <a:rPr lang="pl-PL" altLang="pl-PL" dirty="0"/>
              <a:t>w</a:t>
            </a:r>
            <a:r>
              <a:rPr lang="pl-PL" altLang="pl-PL" dirty="0" smtClean="0"/>
              <a:t> 2016 r</a:t>
            </a:r>
            <a:r>
              <a:rPr lang="pl-PL" altLang="pl-PL" dirty="0" smtClean="0"/>
              <a:t>.: </a:t>
            </a:r>
            <a:endParaRPr lang="pl-PL" altLang="pl-PL" dirty="0"/>
          </a:p>
          <a:p>
            <a:pPr marL="457200" indent="-457200">
              <a:spcBef>
                <a:spcPct val="0"/>
              </a:spcBef>
              <a:defRPr/>
            </a:pPr>
            <a:endParaRPr lang="pl-PL" altLang="pl-PL" dirty="0" smtClean="0"/>
          </a:p>
          <a:p>
            <a:pPr marL="457200" indent="-457200">
              <a:spcBef>
                <a:spcPct val="0"/>
              </a:spcBef>
              <a:defRPr/>
            </a:pPr>
            <a:r>
              <a:rPr lang="pl-PL" altLang="pl-PL" sz="3000" dirty="0" smtClean="0"/>
              <a:t>obejmuje </a:t>
            </a:r>
            <a:r>
              <a:rPr lang="pl-PL" altLang="pl-PL" sz="3000" dirty="0"/>
              <a:t>wszystkie typy publikacji</a:t>
            </a:r>
          </a:p>
          <a:p>
            <a:pPr marL="457200" indent="-457200">
              <a:spcBef>
                <a:spcPct val="0"/>
              </a:spcBef>
              <a:defRPr/>
            </a:pPr>
            <a:r>
              <a:rPr lang="pl-PL" altLang="pl-PL" sz="3000" dirty="0"/>
              <a:t>omawia wybór i formę punktów dostępu</a:t>
            </a:r>
          </a:p>
          <a:p>
            <a:pPr marL="457200" indent="-457200">
              <a:spcBef>
                <a:spcPct val="0"/>
              </a:spcBef>
              <a:defRPr/>
            </a:pPr>
            <a:r>
              <a:rPr lang="pl-PL" altLang="pl-PL" sz="3000" dirty="0"/>
              <a:t>omawia wszystkie aspekty danych bibliograficznych i wzorcowych</a:t>
            </a:r>
          </a:p>
          <a:p>
            <a:pPr marL="457200" indent="-457200">
              <a:spcBef>
                <a:spcPct val="0"/>
              </a:spcBef>
              <a:defRPr/>
            </a:pPr>
            <a:r>
              <a:rPr lang="pl-PL" altLang="pl-PL" sz="3000" dirty="0"/>
              <a:t>zawiera przepisy przewodnie, do uwzględnienia w międzynarodowych zasadach katalogowania</a:t>
            </a:r>
          </a:p>
          <a:p>
            <a:pPr marL="457200" indent="-457200">
              <a:spcBef>
                <a:spcPct val="0"/>
              </a:spcBef>
              <a:defRPr/>
            </a:pPr>
            <a:r>
              <a:rPr lang="pl-PL" altLang="pl-PL" sz="3000" dirty="0"/>
              <a:t>zawiera wskazówki dotyczące wyszukiwania i pozyskiwania danych</a:t>
            </a:r>
          </a:p>
          <a:p>
            <a:pPr marL="0" indent="0">
              <a:buNone/>
            </a:pPr>
            <a:endParaRPr lang="pl-PL" dirty="0"/>
          </a:p>
        </p:txBody>
      </p:sp>
    </p:spTree>
    <p:extLst>
      <p:ext uri="{BB962C8B-B14F-4D97-AF65-F5344CB8AC3E}">
        <p14:creationId xmlns:p14="http://schemas.microsoft.com/office/powerpoint/2010/main" val="3660628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b="1" dirty="0" smtClean="0"/>
              <a:t>Wyjątki </a:t>
            </a:r>
            <a:r>
              <a:rPr lang="pl-PL" altLang="pl-PL" b="1" dirty="0"/>
              <a:t>w interpunkcji</a:t>
            </a:r>
            <a:r>
              <a:rPr lang="pl-PL" altLang="pl-PL" b="1" u="sng" dirty="0">
                <a:solidFill>
                  <a:srgbClr val="C00000"/>
                </a:solidFill>
              </a:rPr>
              <a:t/>
            </a:r>
            <a:br>
              <a:rPr lang="pl-PL" altLang="pl-PL" b="1" u="sng" dirty="0">
                <a:solidFill>
                  <a:srgbClr val="C00000"/>
                </a:solidFill>
              </a:rPr>
            </a:br>
            <a:endParaRPr lang="pl-PL" dirty="0"/>
          </a:p>
        </p:txBody>
      </p:sp>
      <p:sp>
        <p:nvSpPr>
          <p:cNvPr id="3" name="Symbol zastępczy zawartości 2"/>
          <p:cNvSpPr>
            <a:spLocks noGrp="1"/>
          </p:cNvSpPr>
          <p:nvPr>
            <p:ph idx="1"/>
          </p:nvPr>
        </p:nvSpPr>
        <p:spPr>
          <a:xfrm>
            <a:off x="838199" y="1361872"/>
            <a:ext cx="10971179" cy="5136205"/>
          </a:xfrm>
        </p:spPr>
        <p:txBody>
          <a:bodyPr>
            <a:normAutofit fontScale="92500" lnSpcReduction="10000"/>
          </a:bodyPr>
          <a:lstStyle/>
          <a:p>
            <a:pPr>
              <a:defRPr/>
            </a:pPr>
            <a:r>
              <a:rPr lang="pl-PL" altLang="pl-PL" dirty="0"/>
              <a:t>Występujące w tytule NAWIASY KWADRATOWE [ ], jeśli nie są częścią formuły chemicznej lub matematycznej albo zapisu fonetycznego itp., zamieniamy na nawiasy zwykłe ( </a:t>
            </a:r>
            <a:r>
              <a:rPr lang="pl-PL" altLang="pl-PL" dirty="0" smtClean="0"/>
              <a:t>)</a:t>
            </a:r>
            <a:endParaRPr lang="pl-PL" altLang="pl-PL" dirty="0"/>
          </a:p>
          <a:p>
            <a:pPr>
              <a:defRPr/>
            </a:pPr>
            <a:r>
              <a:rPr lang="pl-PL" altLang="pl-PL" dirty="0" smtClean="0"/>
              <a:t>Jeżeli </a:t>
            </a:r>
            <a:r>
              <a:rPr lang="pl-PL" altLang="pl-PL" dirty="0"/>
              <a:t>cały tytuł ujęty jest w jakikolwiek nawias, należy pominąć go w </a:t>
            </a:r>
            <a:r>
              <a:rPr lang="pl-PL" altLang="pl-PL" dirty="0" smtClean="0"/>
              <a:t>opisie </a:t>
            </a:r>
            <a:endParaRPr lang="pl-PL" altLang="pl-PL" dirty="0"/>
          </a:p>
          <a:p>
            <a:r>
              <a:rPr lang="pl-PL" altLang="pl-PL" dirty="0" smtClean="0"/>
              <a:t>Jeżeli </a:t>
            </a:r>
            <a:r>
              <a:rPr lang="pl-PL" altLang="pl-PL" dirty="0"/>
              <a:t>w tytule właściwym zawarty jest tytuł innego dzieła lub cytat wyróżniony w druku tylko kursywą, ujmuje się je w </a:t>
            </a:r>
            <a:r>
              <a:rPr lang="pl-PL" altLang="pl-PL" dirty="0" smtClean="0"/>
              <a:t>cudzysłów</a:t>
            </a:r>
            <a:endParaRPr lang="pl-PL" altLang="pl-PL" dirty="0"/>
          </a:p>
          <a:p>
            <a:r>
              <a:rPr lang="pl-PL" altLang="pl-PL" dirty="0" smtClean="0"/>
              <a:t>Znak </a:t>
            </a:r>
            <a:r>
              <a:rPr lang="pl-PL" altLang="pl-PL" dirty="0"/>
              <a:t>równości w funkcji łącznika wewnątrzwyrazowego zamieniamy na łącznik wewnątrzwyrazowy, czyli tzw. dywiz [wyraz]-[wyraz</a:t>
            </a:r>
            <a:r>
              <a:rPr lang="pl-PL" altLang="pl-PL" dirty="0" smtClean="0"/>
              <a:t>] </a:t>
            </a:r>
            <a:endParaRPr lang="pl-PL" altLang="pl-PL" dirty="0"/>
          </a:p>
          <a:p>
            <a:r>
              <a:rPr lang="pl-PL" altLang="pl-PL" dirty="0" smtClean="0"/>
              <a:t>Cudzysłów</a:t>
            </a:r>
            <a:r>
              <a:rPr lang="pl-PL" altLang="pl-PL" dirty="0"/>
              <a:t>, jeśli nawet ma inną postać graficzną w dokumencie, oddajemy za pomocą formy dostępnej na klawiaturze, czyli „ [Tekst</a:t>
            </a:r>
            <a:r>
              <a:rPr lang="pl-PL" altLang="pl-PL" dirty="0" smtClean="0"/>
              <a:t>]”</a:t>
            </a:r>
            <a:endParaRPr lang="pl-PL" altLang="pl-PL" dirty="0"/>
          </a:p>
          <a:p>
            <a:r>
              <a:rPr lang="pl-PL" altLang="pl-PL" dirty="0" smtClean="0"/>
              <a:t>Znaki </a:t>
            </a:r>
            <a:r>
              <a:rPr lang="pl-PL" altLang="pl-PL" dirty="0"/>
              <a:t>interpunkcyjne poprzedzające dodatki do tytułu pomijamy, zastępując je znakiem umownym rozpoczynającym podpole czyli dwukropkiem z odstępem po obu jego stronach  [spacja] : [spacja]</a:t>
            </a:r>
          </a:p>
          <a:p>
            <a:endParaRPr lang="pl-PL" dirty="0"/>
          </a:p>
        </p:txBody>
      </p:sp>
    </p:spTree>
    <p:extLst>
      <p:ext uri="{BB962C8B-B14F-4D97-AF65-F5344CB8AC3E}">
        <p14:creationId xmlns:p14="http://schemas.microsoft.com/office/powerpoint/2010/main" val="3562292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b="1" dirty="0" smtClean="0"/>
              <a:t>Stosowanie </a:t>
            </a:r>
            <a:r>
              <a:rPr lang="pl-PL" altLang="pl-PL" b="1" dirty="0"/>
              <a:t>skrótów</a:t>
            </a:r>
            <a:r>
              <a:rPr lang="pl-PL" altLang="pl-PL" b="1" u="sng" dirty="0">
                <a:solidFill>
                  <a:srgbClr val="C00000"/>
                </a:solidFill>
              </a:rPr>
              <a:t/>
            </a:r>
            <a:br>
              <a:rPr lang="pl-PL" altLang="pl-PL" b="1" u="sng" dirty="0">
                <a:solidFill>
                  <a:srgbClr val="C00000"/>
                </a:solidFill>
              </a:rPr>
            </a:br>
            <a:endParaRPr lang="pl-PL" dirty="0"/>
          </a:p>
        </p:txBody>
      </p:sp>
      <p:sp>
        <p:nvSpPr>
          <p:cNvPr id="3" name="Symbol zastępczy zawartości 2"/>
          <p:cNvSpPr>
            <a:spLocks noGrp="1"/>
          </p:cNvSpPr>
          <p:nvPr>
            <p:ph idx="1"/>
          </p:nvPr>
        </p:nvSpPr>
        <p:spPr>
          <a:xfrm>
            <a:off x="838200" y="1459149"/>
            <a:ext cx="10515600" cy="4717814"/>
          </a:xfrm>
        </p:spPr>
        <p:txBody>
          <a:bodyPr>
            <a:normAutofit/>
          </a:bodyPr>
          <a:lstStyle/>
          <a:p>
            <a:r>
              <a:rPr lang="pl-PL" altLang="pl-PL" b="1" dirty="0" smtClean="0"/>
              <a:t>Rezygnuje się z </a:t>
            </a:r>
            <a:r>
              <a:rPr lang="pl-PL" altLang="pl-PL" b="1" dirty="0"/>
              <a:t>dotychczas stosowanych skrótów </a:t>
            </a:r>
            <a:r>
              <a:rPr lang="pl-PL" altLang="pl-PL" dirty="0"/>
              <a:t>łacińskich i polskich oraz skracania wyrazów typowych, które dotąd regulowały </a:t>
            </a:r>
            <a:r>
              <a:rPr lang="pl-PL" altLang="pl-PL" dirty="0" smtClean="0"/>
              <a:t>normy</a:t>
            </a:r>
            <a:endParaRPr lang="pl-PL" altLang="pl-PL" dirty="0"/>
          </a:p>
          <a:p>
            <a:r>
              <a:rPr lang="pl-PL" altLang="pl-PL" dirty="0" smtClean="0"/>
              <a:t>Elementy </a:t>
            </a:r>
            <a:r>
              <a:rPr lang="pl-PL" altLang="pl-PL" dirty="0"/>
              <a:t>opisu przejmuje się z dokumentu w formie źródłowej, bez rozwijania skrótów, czy skracania danych. </a:t>
            </a:r>
            <a:r>
              <a:rPr lang="pl-PL" altLang="pl-PL" dirty="0" smtClean="0"/>
              <a:t>Wyjątkiem </a:t>
            </a:r>
            <a:r>
              <a:rPr lang="pl-PL" altLang="pl-PL" dirty="0"/>
              <a:t>jest oznaczenie części w strefie tytułu i odpowiedzialności </a:t>
            </a:r>
            <a:r>
              <a:rPr lang="pl-PL" altLang="pl-PL" dirty="0" smtClean="0"/>
              <a:t>oraz </a:t>
            </a:r>
            <a:r>
              <a:rPr lang="pl-PL" altLang="pl-PL" dirty="0"/>
              <a:t>w strefie serii i książki </a:t>
            </a:r>
            <a:r>
              <a:rPr lang="pl-PL" altLang="pl-PL" dirty="0" smtClean="0"/>
              <a:t>wielotomowej</a:t>
            </a:r>
          </a:p>
          <a:p>
            <a:r>
              <a:rPr lang="pl-PL" altLang="pl-PL" dirty="0"/>
              <a:t>W przypadku elementów opisu formułowanych przez </a:t>
            </a:r>
            <a:r>
              <a:rPr lang="pl-PL" altLang="pl-PL" dirty="0" smtClean="0"/>
              <a:t>katalogującego </a:t>
            </a:r>
            <a:r>
              <a:rPr lang="pl-PL" altLang="pl-PL" dirty="0"/>
              <a:t>skróty stosuje się jak najrzadziej, </a:t>
            </a:r>
            <a:r>
              <a:rPr lang="pl-PL" altLang="pl-PL" dirty="0" smtClean="0"/>
              <a:t>np. dla symboli chemicznych </a:t>
            </a:r>
            <a:r>
              <a:rPr lang="pl-PL" altLang="pl-PL" dirty="0" err="1" smtClean="0"/>
              <a:t>itp</a:t>
            </a:r>
            <a:r>
              <a:rPr lang="pl-PL" altLang="pl-PL" dirty="0" smtClean="0"/>
              <a:t>, stopni naukowych itp., </a:t>
            </a:r>
            <a:r>
              <a:rPr lang="pl-PL" altLang="pl-PL" b="1" dirty="0"/>
              <a:t/>
            </a:r>
            <a:br>
              <a:rPr lang="pl-PL" altLang="pl-PL" b="1" dirty="0"/>
            </a:br>
            <a:endParaRPr lang="pl-PL" dirty="0"/>
          </a:p>
        </p:txBody>
      </p:sp>
    </p:spTree>
    <p:extLst>
      <p:ext uri="{BB962C8B-B14F-4D97-AF65-F5344CB8AC3E}">
        <p14:creationId xmlns:p14="http://schemas.microsoft.com/office/powerpoint/2010/main" val="3302806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b="1" dirty="0"/>
              <a:t>Prostowanie i wyjaśnianie danych</a:t>
            </a:r>
            <a:r>
              <a:rPr lang="pl-PL" altLang="pl-PL" b="1" u="sng" dirty="0">
                <a:solidFill>
                  <a:srgbClr val="C00000"/>
                </a:solidFill>
              </a:rPr>
              <a:t/>
            </a:r>
            <a:br>
              <a:rPr lang="pl-PL" altLang="pl-PL" b="1" u="sng" dirty="0">
                <a:solidFill>
                  <a:srgbClr val="C00000"/>
                </a:solidFill>
              </a:rPr>
            </a:br>
            <a:endParaRPr lang="pl-PL" dirty="0"/>
          </a:p>
        </p:txBody>
      </p:sp>
      <p:sp>
        <p:nvSpPr>
          <p:cNvPr id="3" name="Symbol zastępczy zawartości 2"/>
          <p:cNvSpPr>
            <a:spLocks noGrp="1"/>
          </p:cNvSpPr>
          <p:nvPr>
            <p:ph idx="1"/>
          </p:nvPr>
        </p:nvSpPr>
        <p:spPr>
          <a:xfrm>
            <a:off x="838200" y="1342417"/>
            <a:ext cx="10515600" cy="4834546"/>
          </a:xfrm>
        </p:spPr>
        <p:txBody>
          <a:bodyPr/>
          <a:lstStyle/>
          <a:p>
            <a:r>
              <a:rPr lang="pl-PL" altLang="pl-PL" dirty="0"/>
              <a:t>Informacje BŁĘDNE, FIKCYJNE i SŁOWA Z BŁĘDAMI </a:t>
            </a:r>
            <a:r>
              <a:rPr lang="pl-PL" altLang="pl-PL" dirty="0" smtClean="0"/>
              <a:t>zachowuje się </a:t>
            </a:r>
            <a:r>
              <a:rPr lang="pl-PL" altLang="pl-PL" dirty="0"/>
              <a:t>BEZ </a:t>
            </a:r>
            <a:r>
              <a:rPr lang="pl-PL" altLang="pl-PL" dirty="0" smtClean="0"/>
              <a:t>ZMIAN </a:t>
            </a:r>
            <a:endParaRPr lang="pl-PL" altLang="pl-PL" dirty="0"/>
          </a:p>
          <a:p>
            <a:r>
              <a:rPr lang="pl-PL" altLang="pl-PL" dirty="0" smtClean="0"/>
              <a:t>Koryguje się </a:t>
            </a:r>
            <a:r>
              <a:rPr lang="pl-PL" altLang="pl-PL" dirty="0"/>
              <a:t>w miejscu wystąpienia jedynie zapis:</a:t>
            </a:r>
          </a:p>
          <a:p>
            <a:pPr lvl="1">
              <a:buFont typeface="Wingdings" panose="05000000000000000000" pitchFamily="2" charset="2"/>
              <a:buChar char="ü"/>
            </a:pPr>
            <a:r>
              <a:rPr lang="pl-PL" altLang="pl-PL" dirty="0" smtClean="0"/>
              <a:t>niezgodności </a:t>
            </a:r>
            <a:r>
              <a:rPr lang="pl-PL" altLang="pl-PL" dirty="0"/>
              <a:t>numeru ostatniej strony (łamu, karty) </a:t>
            </a:r>
            <a:r>
              <a:rPr lang="pl-PL" altLang="pl-PL" dirty="0" smtClean="0"/>
              <a:t>liczbowanej </a:t>
            </a:r>
            <a:r>
              <a:rPr lang="pl-PL" altLang="pl-PL" dirty="0"/>
              <a:t>ciągu z jego rzeczywistą </a:t>
            </a:r>
            <a:r>
              <a:rPr lang="pl-PL" altLang="pl-PL" dirty="0" smtClean="0"/>
              <a:t>objętością</a:t>
            </a:r>
            <a:endParaRPr lang="pl-PL" altLang="pl-PL" dirty="0"/>
          </a:p>
          <a:p>
            <a:pPr lvl="1">
              <a:buFont typeface="Wingdings" panose="05000000000000000000" pitchFamily="2" charset="2"/>
              <a:buChar char="ü"/>
            </a:pPr>
            <a:r>
              <a:rPr lang="pl-PL" altLang="pl-PL" dirty="0" smtClean="0"/>
              <a:t>niewłaściwy </a:t>
            </a:r>
            <a:r>
              <a:rPr lang="pl-PL" altLang="pl-PL" dirty="0" smtClean="0"/>
              <a:t>ISBN</a:t>
            </a:r>
            <a:endParaRPr lang="pl-PL" altLang="pl-PL" dirty="0"/>
          </a:p>
          <a:p>
            <a:r>
              <a:rPr lang="pl-PL" altLang="pl-PL" b="1" dirty="0"/>
              <a:t>Dane spoza źródła danych, a zwłaszcza spoza książki, należy skomentować (wyjaśnić) w odpowiednim polu uwag.</a:t>
            </a:r>
          </a:p>
          <a:p>
            <a:endParaRPr lang="pl-PL" dirty="0"/>
          </a:p>
        </p:txBody>
      </p:sp>
    </p:spTree>
    <p:extLst>
      <p:ext uri="{BB962C8B-B14F-4D97-AF65-F5344CB8AC3E}">
        <p14:creationId xmlns:p14="http://schemas.microsoft.com/office/powerpoint/2010/main" val="758852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Tytuł </a:t>
            </a:r>
            <a:r>
              <a:rPr lang="pl-PL" altLang="pl-PL" b="1" dirty="0"/>
              <a:t>spoza strony </a:t>
            </a:r>
            <a:r>
              <a:rPr lang="pl-PL" altLang="pl-PL" b="1" dirty="0" smtClean="0"/>
              <a:t>tytułowej i dokumentu</a:t>
            </a:r>
            <a:r>
              <a:rPr lang="pl-PL" altLang="pl-PL" b="1" u="sng" dirty="0">
                <a:solidFill>
                  <a:srgbClr val="C00000"/>
                </a:solidFill>
              </a:rPr>
              <a:t/>
            </a:r>
            <a:br>
              <a:rPr lang="pl-PL" altLang="pl-PL" b="1" u="sng" dirty="0">
                <a:solidFill>
                  <a:srgbClr val="C00000"/>
                </a:solidFill>
              </a:rPr>
            </a:br>
            <a:endParaRPr lang="pl-PL" b="1" dirty="0"/>
          </a:p>
        </p:txBody>
      </p:sp>
      <p:sp>
        <p:nvSpPr>
          <p:cNvPr id="3" name="Symbol zastępczy zawartości 2"/>
          <p:cNvSpPr>
            <a:spLocks noGrp="1"/>
          </p:cNvSpPr>
          <p:nvPr>
            <p:ph idx="1"/>
          </p:nvPr>
        </p:nvSpPr>
        <p:spPr>
          <a:xfrm>
            <a:off x="838200" y="1491049"/>
            <a:ext cx="10515600" cy="4987572"/>
          </a:xfrm>
        </p:spPr>
        <p:txBody>
          <a:bodyPr/>
          <a:lstStyle/>
          <a:p>
            <a:r>
              <a:rPr lang="pl-PL" altLang="pl-PL" dirty="0"/>
              <a:t>Tytułu właściwego przejętego z substytutu strony tytułowej nie podaje się w nawiasie </a:t>
            </a:r>
            <a:r>
              <a:rPr lang="pl-PL" altLang="pl-PL" dirty="0" smtClean="0"/>
              <a:t>kwadratowym</a:t>
            </a:r>
            <a:r>
              <a:rPr lang="pl-PL" altLang="pl-PL" dirty="0"/>
              <a:t> </a:t>
            </a:r>
            <a:r>
              <a:rPr lang="pl-PL" altLang="pl-PL" dirty="0" smtClean="0"/>
              <a:t> (substytut </a:t>
            </a:r>
            <a:r>
              <a:rPr lang="pl-PL" altLang="pl-PL" dirty="0"/>
              <a:t>jest traktowany jak strona tytułowa</a:t>
            </a:r>
            <a:r>
              <a:rPr lang="pl-PL" altLang="pl-PL" dirty="0" smtClean="0"/>
              <a:t>)</a:t>
            </a:r>
            <a:endParaRPr lang="pl-PL" altLang="pl-PL" dirty="0" smtClean="0"/>
          </a:p>
          <a:p>
            <a:pPr>
              <a:defRPr/>
            </a:pPr>
            <a:r>
              <a:rPr lang="pl-PL" altLang="pl-PL" dirty="0" smtClean="0"/>
              <a:t>W </a:t>
            </a:r>
            <a:r>
              <a:rPr lang="pl-PL" altLang="pl-PL" dirty="0" smtClean="0"/>
              <a:t>uwagach</a:t>
            </a:r>
            <a:r>
              <a:rPr lang="pl-PL" altLang="pl-PL" dirty="0"/>
              <a:t> </a:t>
            </a:r>
            <a:r>
              <a:rPr lang="pl-PL" altLang="pl-PL" dirty="0" smtClean="0"/>
              <a:t>nie </a:t>
            </a:r>
            <a:r>
              <a:rPr lang="pl-PL" altLang="pl-PL" dirty="0"/>
              <a:t>uwzględnia się</a:t>
            </a:r>
            <a:r>
              <a:rPr lang="pl-PL" altLang="pl-PL" dirty="0" smtClean="0"/>
              <a:t>  </a:t>
            </a:r>
            <a:r>
              <a:rPr lang="pl-PL" altLang="pl-PL" dirty="0"/>
              <a:t>informacji </a:t>
            </a:r>
            <a:r>
              <a:rPr lang="pl-PL" altLang="pl-PL" dirty="0" smtClean="0"/>
              <a:t>o opisie </a:t>
            </a:r>
            <a:r>
              <a:rPr lang="pl-PL" altLang="pl-PL" dirty="0"/>
              <a:t>na podstawie substytutu strony tytułowej </a:t>
            </a:r>
            <a:r>
              <a:rPr lang="pl-PL" altLang="pl-PL" dirty="0" smtClean="0"/>
              <a:t>oraz źródle </a:t>
            </a:r>
            <a:r>
              <a:rPr lang="pl-PL" altLang="pl-PL" dirty="0"/>
              <a:t>tytułu właściwego przejętego z substytutu strony </a:t>
            </a:r>
            <a:r>
              <a:rPr lang="pl-PL" altLang="pl-PL" dirty="0" smtClean="0"/>
              <a:t>tytułowej</a:t>
            </a:r>
            <a:endParaRPr lang="pl-PL" altLang="pl-PL" dirty="0" smtClean="0"/>
          </a:p>
          <a:p>
            <a:pPr>
              <a:defRPr/>
            </a:pPr>
            <a:r>
              <a:rPr lang="pl-PL" altLang="pl-PL" dirty="0" smtClean="0"/>
              <a:t>Tytuły </a:t>
            </a:r>
            <a:r>
              <a:rPr lang="pl-PL" altLang="pl-PL" dirty="0"/>
              <a:t>spoza dokumentu ujmuje się w NAWIAS KWADRATOWY [ ], a w strefie uwag podaje się źródło tytułu</a:t>
            </a:r>
          </a:p>
          <a:p>
            <a:pPr>
              <a:defRPr/>
            </a:pPr>
            <a:endParaRPr lang="pl-PL" altLang="pl-PL" b="1" dirty="0"/>
          </a:p>
          <a:p>
            <a:endParaRPr lang="pl-PL" altLang="pl-PL" b="1" dirty="0"/>
          </a:p>
          <a:p>
            <a:endParaRPr lang="pl-PL" dirty="0"/>
          </a:p>
        </p:txBody>
      </p:sp>
    </p:spTree>
    <p:extLst>
      <p:ext uri="{BB962C8B-B14F-4D97-AF65-F5344CB8AC3E}">
        <p14:creationId xmlns:p14="http://schemas.microsoft.com/office/powerpoint/2010/main" val="2237572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Strefa oznaczenie </a:t>
            </a:r>
            <a:r>
              <a:rPr lang="pl-PL" b="1" dirty="0"/>
              <a:t>odpowiedzialności</a:t>
            </a:r>
            <a:r>
              <a:rPr lang="pl-PL" dirty="0"/>
              <a:t/>
            </a:r>
            <a:br>
              <a:rPr lang="pl-PL" dirty="0"/>
            </a:br>
            <a:endParaRPr lang="pl-PL" dirty="0"/>
          </a:p>
        </p:txBody>
      </p:sp>
      <p:sp>
        <p:nvSpPr>
          <p:cNvPr id="3" name="Symbol zastępczy zawartości 2"/>
          <p:cNvSpPr>
            <a:spLocks noGrp="1"/>
          </p:cNvSpPr>
          <p:nvPr>
            <p:ph idx="1"/>
          </p:nvPr>
        </p:nvSpPr>
        <p:spPr>
          <a:xfrm>
            <a:off x="838200" y="1252151"/>
            <a:ext cx="10515600" cy="4924812"/>
          </a:xfrm>
        </p:spPr>
        <p:txBody>
          <a:bodyPr>
            <a:normAutofit/>
          </a:bodyPr>
          <a:lstStyle/>
          <a:p>
            <a:r>
              <a:rPr lang="pl-PL" altLang="pl-PL" dirty="0"/>
              <a:t>Nazwy podmiotów odpowiedzialnych </a:t>
            </a:r>
            <a:r>
              <a:rPr lang="pl-PL" altLang="pl-PL" dirty="0" smtClean="0"/>
              <a:t>(osoba, instytucja) za </a:t>
            </a:r>
            <a:r>
              <a:rPr lang="pl-PL" altLang="pl-PL" dirty="0"/>
              <a:t>intelektualną i/lub artystyczną zawartość </a:t>
            </a:r>
            <a:r>
              <a:rPr lang="pl-PL" altLang="pl-PL" dirty="0" smtClean="0"/>
              <a:t>zapisujemy </a:t>
            </a:r>
            <a:r>
              <a:rPr lang="pl-PL" altLang="pl-PL" dirty="0"/>
              <a:t>wg strony tytułowej lub jej substytutu w dokładnym brzmieniu wraz z występującymi przy nich wyrażeniami i skrótami (np.: tytuły, </a:t>
            </a:r>
            <a:r>
              <a:rPr lang="pl-PL" altLang="pl-PL" dirty="0" smtClean="0"/>
              <a:t>godności, itp</a:t>
            </a:r>
            <a:r>
              <a:rPr lang="pl-PL" altLang="pl-PL" dirty="0"/>
              <a:t>.)</a:t>
            </a:r>
          </a:p>
          <a:p>
            <a:r>
              <a:rPr lang="pl-PL" altLang="pl-PL" dirty="0" smtClean="0"/>
              <a:t>Dobór funkcji zamieszczanych w opisie zależy od potrzeb danego zbioru i szczegółowości opisu. Wskazane przez BN jest zamieszczenie informacji o autorach, redaktorach, ilustratorach, tłumaczach. Nie są uwzględniani przez BN np. redaktorzy </a:t>
            </a:r>
            <a:r>
              <a:rPr lang="pl-PL" altLang="pl-PL" dirty="0"/>
              <a:t>techniczni, prowadzący, </a:t>
            </a:r>
            <a:r>
              <a:rPr lang="pl-PL" altLang="pl-PL" dirty="0" smtClean="0"/>
              <a:t>odpowiedzialni, honorowi patroni, tłumacze streszczeń czy podpisów </a:t>
            </a:r>
            <a:r>
              <a:rPr lang="pl-PL" altLang="pl-PL" dirty="0"/>
              <a:t>pod zdjęciami</a:t>
            </a:r>
          </a:p>
          <a:p>
            <a:endParaRPr lang="pl-PL" altLang="pl-PL" dirty="0"/>
          </a:p>
          <a:p>
            <a:endParaRPr lang="pl-PL" dirty="0"/>
          </a:p>
        </p:txBody>
      </p:sp>
    </p:spTree>
    <p:extLst>
      <p:ext uri="{BB962C8B-B14F-4D97-AF65-F5344CB8AC3E}">
        <p14:creationId xmlns:p14="http://schemas.microsoft.com/office/powerpoint/2010/main" val="25193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985880"/>
          </a:xfrm>
        </p:spPr>
        <p:txBody>
          <a:bodyPr/>
          <a:lstStyle/>
          <a:p>
            <a:r>
              <a:rPr lang="pl-PL" altLang="pl-PL" b="1" dirty="0"/>
              <a:t>Strefa wydania </a:t>
            </a:r>
            <a:endParaRPr lang="pl-PL" dirty="0"/>
          </a:p>
        </p:txBody>
      </p:sp>
      <p:sp>
        <p:nvSpPr>
          <p:cNvPr id="3" name="Symbol zastępczy zawartości 2"/>
          <p:cNvSpPr>
            <a:spLocks noGrp="1"/>
          </p:cNvSpPr>
          <p:nvPr>
            <p:ph idx="1"/>
          </p:nvPr>
        </p:nvSpPr>
        <p:spPr>
          <a:xfrm>
            <a:off x="838199" y="1478604"/>
            <a:ext cx="10951723" cy="5116749"/>
          </a:xfrm>
        </p:spPr>
        <p:txBody>
          <a:bodyPr>
            <a:normAutofit lnSpcReduction="10000"/>
          </a:bodyPr>
          <a:lstStyle/>
          <a:p>
            <a:r>
              <a:rPr lang="pl-PL" altLang="pl-PL" dirty="0" smtClean="0"/>
              <a:t>Należy </a:t>
            </a:r>
            <a:r>
              <a:rPr lang="pl-PL" altLang="pl-PL" dirty="0" smtClean="0"/>
              <a:t>podać </a:t>
            </a:r>
            <a:r>
              <a:rPr lang="pl-PL" altLang="pl-PL" b="1" dirty="0" smtClean="0"/>
              <a:t>oznaczenie </a:t>
            </a:r>
            <a:r>
              <a:rPr lang="pl-PL" altLang="pl-PL" b="1" dirty="0"/>
              <a:t>pierwszego wydania</a:t>
            </a:r>
            <a:r>
              <a:rPr lang="pl-PL" altLang="pl-PL" dirty="0"/>
              <a:t>, jeżeli ta informacja jest </a:t>
            </a:r>
            <a:r>
              <a:rPr lang="pl-PL" altLang="pl-PL" dirty="0" smtClean="0"/>
              <a:t>zawarta </a:t>
            </a:r>
            <a:r>
              <a:rPr lang="pl-PL" altLang="pl-PL" dirty="0"/>
              <a:t>w </a:t>
            </a:r>
            <a:r>
              <a:rPr lang="pl-PL" altLang="pl-PL" dirty="0" smtClean="0"/>
              <a:t>dokumencie</a:t>
            </a:r>
            <a:endParaRPr lang="pl-PL" altLang="pl-PL" dirty="0"/>
          </a:p>
          <a:p>
            <a:r>
              <a:rPr lang="pl-PL" altLang="pl-PL" dirty="0" smtClean="0"/>
              <a:t>Oznaczenie </a:t>
            </a:r>
            <a:r>
              <a:rPr lang="pl-PL" altLang="pl-PL" dirty="0"/>
              <a:t>wydania przejmuje się w formie występującej w opisywanym dokumencie</a:t>
            </a:r>
            <a:r>
              <a:rPr lang="pl-PL" altLang="pl-PL" dirty="0" smtClean="0"/>
              <a:t>: </a:t>
            </a:r>
            <a:r>
              <a:rPr lang="pl-PL" altLang="pl-PL" dirty="0"/>
              <a:t>liczebniki zapisane słownie, cyframi rzymskimi lub </a:t>
            </a:r>
            <a:r>
              <a:rPr lang="pl-PL" altLang="pl-PL" dirty="0" smtClean="0"/>
              <a:t>arabskimi </a:t>
            </a:r>
          </a:p>
          <a:p>
            <a:r>
              <a:rPr lang="pl-PL" altLang="pl-PL" dirty="0" smtClean="0"/>
              <a:t>Jeżeli </a:t>
            </a:r>
            <a:r>
              <a:rPr lang="pl-PL" altLang="pl-PL" dirty="0"/>
              <a:t>informacje z kolejnych źródeł danych różnią się dokładnością, </a:t>
            </a:r>
            <a:r>
              <a:rPr lang="pl-PL" altLang="pl-PL" dirty="0" smtClean="0"/>
              <a:t>przyjmuje się </a:t>
            </a:r>
            <a:r>
              <a:rPr lang="pl-PL" altLang="pl-PL" dirty="0"/>
              <a:t>to, które najpełniej opisuje dokument od strony </a:t>
            </a:r>
            <a:r>
              <a:rPr lang="pl-PL" altLang="pl-PL" dirty="0" smtClean="0"/>
              <a:t>wydawniczej</a:t>
            </a:r>
            <a:endParaRPr lang="pl-PL" altLang="pl-PL" dirty="0" smtClean="0"/>
          </a:p>
          <a:p>
            <a:pPr>
              <a:defRPr/>
            </a:pPr>
            <a:r>
              <a:rPr lang="pl-PL" altLang="pl-PL" dirty="0" smtClean="0"/>
              <a:t>Można </a:t>
            </a:r>
            <a:r>
              <a:rPr lang="pl-PL" altLang="pl-PL" dirty="0"/>
              <a:t>podać w strefie uwag oznaczenie wydania o charakterze </a:t>
            </a:r>
            <a:r>
              <a:rPr lang="pl-PL" altLang="pl-PL" dirty="0" smtClean="0"/>
              <a:t>reklamowym zawierające </a:t>
            </a:r>
            <a:r>
              <a:rPr lang="pl-PL" altLang="pl-PL" dirty="0"/>
              <a:t>treści opisywanego </a:t>
            </a:r>
            <a:r>
              <a:rPr lang="pl-PL" altLang="pl-PL" dirty="0" smtClean="0"/>
              <a:t>wydania</a:t>
            </a:r>
            <a:endParaRPr lang="pl-PL" altLang="pl-PL" dirty="0" smtClean="0"/>
          </a:p>
          <a:p>
            <a:pPr>
              <a:defRPr/>
            </a:pPr>
            <a:r>
              <a:rPr lang="pl-PL" altLang="pl-PL" dirty="0" smtClean="0"/>
              <a:t>Informacje </a:t>
            </a:r>
            <a:r>
              <a:rPr lang="pl-PL" altLang="pl-PL" dirty="0"/>
              <a:t>o wydaniu </a:t>
            </a:r>
            <a:r>
              <a:rPr lang="pl-PL" altLang="pl-PL" dirty="0" smtClean="0"/>
              <a:t>pochodzące </a:t>
            </a:r>
            <a:r>
              <a:rPr lang="pl-PL" altLang="pl-PL" dirty="0"/>
              <a:t>spoza dokumentu </a:t>
            </a:r>
            <a:r>
              <a:rPr lang="pl-PL" altLang="pl-PL" dirty="0" smtClean="0"/>
              <a:t>podaje się liczbą </a:t>
            </a:r>
            <a:r>
              <a:rPr lang="pl-PL" altLang="pl-PL" dirty="0"/>
              <a:t>arabską z kropką </a:t>
            </a:r>
            <a:r>
              <a:rPr lang="pl-PL" altLang="pl-PL" dirty="0" smtClean="0"/>
              <a:t>w </a:t>
            </a:r>
            <a:r>
              <a:rPr lang="pl-PL" altLang="pl-PL" dirty="0"/>
              <a:t>nawiasie kwadratowym, a źródło </a:t>
            </a:r>
            <a:r>
              <a:rPr lang="pl-PL" altLang="pl-PL" dirty="0" smtClean="0"/>
              <a:t>wyjaśnia </a:t>
            </a:r>
            <a:r>
              <a:rPr lang="pl-PL" altLang="pl-PL" dirty="0" smtClean="0"/>
              <a:t>się w </a:t>
            </a:r>
            <a:r>
              <a:rPr lang="pl-PL" altLang="pl-PL" dirty="0"/>
              <a:t>strefie </a:t>
            </a:r>
            <a:r>
              <a:rPr lang="pl-PL" altLang="pl-PL" dirty="0" smtClean="0"/>
              <a:t>uwag</a:t>
            </a:r>
            <a:endParaRPr lang="pl-PL" altLang="pl-PL" dirty="0"/>
          </a:p>
          <a:p>
            <a:pPr marL="0" indent="0">
              <a:buNone/>
              <a:defRPr/>
            </a:pPr>
            <a:endParaRPr lang="pl-PL" altLang="pl-PL" dirty="0"/>
          </a:p>
          <a:p>
            <a:endParaRPr lang="pl-PL" altLang="pl-PL" b="1" dirty="0"/>
          </a:p>
          <a:p>
            <a:endParaRPr lang="pl-PL" dirty="0"/>
          </a:p>
        </p:txBody>
      </p:sp>
    </p:spTree>
    <p:extLst>
      <p:ext uri="{BB962C8B-B14F-4D97-AF65-F5344CB8AC3E}">
        <p14:creationId xmlns:p14="http://schemas.microsoft.com/office/powerpoint/2010/main" val="3554620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Strefa adresu wydawniczego </a:t>
            </a:r>
            <a:r>
              <a:rPr lang="pl-PL" dirty="0"/>
              <a:t/>
            </a:r>
            <a:br>
              <a:rPr lang="pl-PL" dirty="0"/>
            </a:br>
            <a:endParaRPr lang="pl-PL" dirty="0"/>
          </a:p>
        </p:txBody>
      </p:sp>
      <p:sp>
        <p:nvSpPr>
          <p:cNvPr id="3" name="Symbol zastępczy zawartości 2"/>
          <p:cNvSpPr>
            <a:spLocks noGrp="1"/>
          </p:cNvSpPr>
          <p:nvPr>
            <p:ph idx="1"/>
          </p:nvPr>
        </p:nvSpPr>
        <p:spPr>
          <a:xfrm>
            <a:off x="838200" y="1342417"/>
            <a:ext cx="10515600" cy="5252936"/>
          </a:xfrm>
        </p:spPr>
        <p:txBody>
          <a:bodyPr>
            <a:normAutofit fontScale="92500"/>
          </a:bodyPr>
          <a:lstStyle/>
          <a:p>
            <a:r>
              <a:rPr lang="pl-PL" altLang="pl-PL" dirty="0"/>
              <a:t>Jeżeli poszczególne elementy strefy (miejsce wydania, nazwa wydawcy, czy rok wydania) występują w różnych źródłach, należy je </a:t>
            </a:r>
            <a:r>
              <a:rPr lang="pl-PL" altLang="pl-PL" dirty="0" smtClean="0"/>
              <a:t>połączyć</a:t>
            </a:r>
            <a:endParaRPr lang="pl-PL" altLang="pl-PL" dirty="0"/>
          </a:p>
          <a:p>
            <a:r>
              <a:rPr lang="pl-PL" altLang="pl-PL" dirty="0"/>
              <a:t>Nazwę miejsca przejmuje się w formie występującej w źródle </a:t>
            </a:r>
            <a:r>
              <a:rPr lang="pl-PL" altLang="pl-PL" dirty="0" smtClean="0"/>
              <a:t>danych</a:t>
            </a:r>
            <a:endParaRPr lang="pl-PL" altLang="pl-PL" dirty="0"/>
          </a:p>
          <a:p>
            <a:r>
              <a:rPr lang="pl-PL" altLang="pl-PL" dirty="0"/>
              <a:t>Jeżeli w publikacji brak wyodrębnionego miejsca wydania, a jedyna informacja znajduje się </a:t>
            </a:r>
            <a:r>
              <a:rPr lang="pl-PL" altLang="pl-PL" dirty="0" smtClean="0"/>
              <a:t>np. w </a:t>
            </a:r>
            <a:r>
              <a:rPr lang="pl-PL" altLang="pl-PL" dirty="0"/>
              <a:t>adresie siedziby </a:t>
            </a:r>
            <a:r>
              <a:rPr lang="pl-PL" altLang="pl-PL" dirty="0" smtClean="0"/>
              <a:t>wydawcy, </a:t>
            </a:r>
            <a:r>
              <a:rPr lang="pl-PL" altLang="pl-PL" dirty="0"/>
              <a:t>przyjmuje się ją jako miejsce </a:t>
            </a:r>
            <a:r>
              <a:rPr lang="pl-PL" altLang="pl-PL" dirty="0" smtClean="0"/>
              <a:t>wydania, a informację o tym zamieszcza się w uwagach</a:t>
            </a:r>
          </a:p>
          <a:p>
            <a:r>
              <a:rPr lang="pl-PL" altLang="pl-PL" dirty="0"/>
              <a:t>Jeżeli w publikacji występują nazwy różnych miejscowości związanych z procesem wydawniczym, czy nazwą jednego wydawcy, podaje się je w opisie. Podaje się też dane z copyrightu i danych teleadresowych </a:t>
            </a:r>
            <a:r>
              <a:rPr lang="pl-PL" altLang="pl-PL" dirty="0" smtClean="0"/>
              <a:t>wydawcy</a:t>
            </a:r>
            <a:endParaRPr lang="pl-PL" altLang="pl-PL" dirty="0"/>
          </a:p>
          <a:p>
            <a:r>
              <a:rPr lang="pl-PL" altLang="pl-PL" dirty="0"/>
              <a:t>Jeżeli w tym samym źródle nazwa </a:t>
            </a:r>
            <a:r>
              <a:rPr lang="pl-PL" altLang="pl-PL" dirty="0" smtClean="0"/>
              <a:t>wydawcy zapisana </a:t>
            </a:r>
            <a:r>
              <a:rPr lang="pl-PL" altLang="pl-PL" dirty="0"/>
              <a:t>jest w różnych formach, do opisu wprowadza się </a:t>
            </a:r>
            <a:r>
              <a:rPr lang="pl-PL" altLang="pl-PL" dirty="0" smtClean="0"/>
              <a:t>formę ze strony tytułowej, a jeżeli jej nie ma - </a:t>
            </a:r>
            <a:r>
              <a:rPr lang="pl-PL" altLang="pl-PL" dirty="0" smtClean="0"/>
              <a:t>najpełniejszą </a:t>
            </a:r>
            <a:endParaRPr lang="pl-PL" altLang="pl-PL" dirty="0"/>
          </a:p>
          <a:p>
            <a:endParaRPr lang="pl-PL" altLang="pl-PL" b="1" dirty="0"/>
          </a:p>
          <a:p>
            <a:endParaRPr lang="pl-PL" dirty="0"/>
          </a:p>
        </p:txBody>
      </p:sp>
    </p:spTree>
    <p:extLst>
      <p:ext uri="{BB962C8B-B14F-4D97-AF65-F5344CB8AC3E}">
        <p14:creationId xmlns:p14="http://schemas.microsoft.com/office/powerpoint/2010/main" val="25641066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Strefa adresu </a:t>
            </a:r>
            <a:r>
              <a:rPr lang="pl-PL" b="1" dirty="0" smtClean="0"/>
              <a:t>wydawniczego</a:t>
            </a:r>
            <a:r>
              <a:rPr lang="pl-PL" dirty="0"/>
              <a:t/>
            </a:r>
            <a:br>
              <a:rPr lang="pl-PL" dirty="0"/>
            </a:br>
            <a:endParaRPr lang="pl-PL" dirty="0"/>
          </a:p>
        </p:txBody>
      </p:sp>
      <p:sp>
        <p:nvSpPr>
          <p:cNvPr id="3" name="Symbol zastępczy zawartości 2"/>
          <p:cNvSpPr>
            <a:spLocks noGrp="1"/>
          </p:cNvSpPr>
          <p:nvPr>
            <p:ph idx="1"/>
          </p:nvPr>
        </p:nvSpPr>
        <p:spPr>
          <a:xfrm>
            <a:off x="838199" y="1264596"/>
            <a:ext cx="10912813" cy="5272391"/>
          </a:xfrm>
        </p:spPr>
        <p:txBody>
          <a:bodyPr>
            <a:normAutofit/>
          </a:bodyPr>
          <a:lstStyle/>
          <a:p>
            <a:r>
              <a:rPr lang="pl-PL" altLang="pl-PL" dirty="0"/>
              <a:t>Rok wydania określony liczbowo podaje się CYFRAMI ARABSKIMI, niezależnie od formy zapisu występującej w źródle danych.</a:t>
            </a:r>
          </a:p>
          <a:p>
            <a:r>
              <a:rPr lang="pl-PL" altLang="pl-PL" dirty="0"/>
              <a:t>Jeśli wiadomo, że data ze źródła jest błędna, fikcyjna, niepewna lub wymagająca wyjaśnienia – do opisu wprowadza się ją bez zmian, podając odpowiednie wyjaśnienia w strefie uwag</a:t>
            </a:r>
            <a:r>
              <a:rPr lang="pl-PL" altLang="pl-PL" dirty="0" smtClean="0"/>
              <a:t>.</a:t>
            </a:r>
          </a:p>
          <a:p>
            <a:r>
              <a:rPr lang="pl-PL" altLang="pl-PL" dirty="0"/>
              <a:t>Jeżeli w publikacji brak jakiejkolwiek daty związanej z procesem wydawniczym lub prawami autorskimi, </a:t>
            </a:r>
            <a:r>
              <a:rPr lang="pl-PL" altLang="pl-PL" b="1" dirty="0"/>
              <a:t>obowiązkowo</a:t>
            </a:r>
            <a:r>
              <a:rPr lang="pl-PL" altLang="pl-PL" dirty="0"/>
              <a:t> podaje się ustaloną lub przybliżoną datę wydania na podstawie zawartości dokumentu lub ze źródeł spoza niego. Mogą to być np. katalogi wydawnicze, bibliografie, informacje lub zapowiedzi wydawnicze, czasu aktywności autora lub </a:t>
            </a:r>
            <a:r>
              <a:rPr lang="pl-PL" altLang="pl-PL" dirty="0" smtClean="0"/>
              <a:t>wydawcy, itp.</a:t>
            </a:r>
            <a:endParaRPr lang="pl-PL" altLang="pl-PL" dirty="0"/>
          </a:p>
          <a:p>
            <a:endParaRPr lang="pl-PL" dirty="0"/>
          </a:p>
        </p:txBody>
      </p:sp>
    </p:spTree>
    <p:extLst>
      <p:ext uri="{BB962C8B-B14F-4D97-AF65-F5344CB8AC3E}">
        <p14:creationId xmlns:p14="http://schemas.microsoft.com/office/powerpoint/2010/main" val="285612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Strefa opisu fizycznego</a:t>
            </a:r>
            <a:br>
              <a:rPr lang="pl-PL" b="1" dirty="0"/>
            </a:br>
            <a:endParaRPr lang="pl-PL" dirty="0"/>
          </a:p>
        </p:txBody>
      </p:sp>
      <p:sp>
        <p:nvSpPr>
          <p:cNvPr id="3" name="Symbol zastępczy zawartości 2"/>
          <p:cNvSpPr>
            <a:spLocks noGrp="1"/>
          </p:cNvSpPr>
          <p:nvPr>
            <p:ph idx="1"/>
          </p:nvPr>
        </p:nvSpPr>
        <p:spPr>
          <a:xfrm>
            <a:off x="838200" y="1303506"/>
            <a:ext cx="10515600" cy="4873457"/>
          </a:xfrm>
        </p:spPr>
        <p:txBody>
          <a:bodyPr/>
          <a:lstStyle/>
          <a:p>
            <a:r>
              <a:rPr lang="pl-PL" dirty="0"/>
              <a:t>Objętość książki w formie kodeksu, składającej się z jednego woluminu podaje się w stronach, kartach, łamach zależnie od sposobu liczbowania ciągów w </a:t>
            </a:r>
            <a:r>
              <a:rPr lang="pl-PL" dirty="0" smtClean="0"/>
              <a:t>książce</a:t>
            </a:r>
          </a:p>
          <a:p>
            <a:r>
              <a:rPr lang="pl-PL" dirty="0"/>
              <a:t>Oddaje się sposób numeracji zastosowany w książce: cyfry arabskie, rzymskie, oznaczenie literami (wówczas podaje się pierwszą i ostatnią literę</a:t>
            </a:r>
            <a:r>
              <a:rPr lang="pl-PL" dirty="0" smtClean="0"/>
              <a:t>)</a:t>
            </a:r>
          </a:p>
          <a:p>
            <a:r>
              <a:rPr lang="pl-PL" altLang="pl-PL" dirty="0"/>
              <a:t>Jedyne skróty jakie </a:t>
            </a:r>
            <a:r>
              <a:rPr lang="pl-PL" altLang="pl-PL" dirty="0" smtClean="0"/>
              <a:t>w tej strefie stosuje BN </a:t>
            </a:r>
            <a:r>
              <a:rPr lang="pl-PL" altLang="pl-PL" dirty="0"/>
              <a:t>to skróty dla wymiarów </a:t>
            </a:r>
            <a:r>
              <a:rPr lang="pl-PL" altLang="pl-PL" dirty="0" smtClean="0"/>
              <a:t>dokumentu (cm). Pozostałe (strony, ilustracje, fotografie) - rozwija się</a:t>
            </a:r>
          </a:p>
          <a:p>
            <a:r>
              <a:rPr lang="pl-PL" altLang="pl-PL" dirty="0"/>
              <a:t>Liczbę stron nieliczbowanych podaje się w nawiasach </a:t>
            </a:r>
            <a:r>
              <a:rPr lang="pl-PL" altLang="pl-PL" dirty="0" smtClean="0"/>
              <a:t>kwadratowych. Do </a:t>
            </a:r>
            <a:r>
              <a:rPr lang="pl-PL" altLang="pl-PL" dirty="0"/>
              <a:t>paginacji </a:t>
            </a:r>
            <a:r>
              <a:rPr lang="pl-PL" altLang="pl-PL" dirty="0" smtClean="0"/>
              <a:t>nieliczbowanej wlicza </a:t>
            </a:r>
            <a:r>
              <a:rPr lang="pl-PL" altLang="pl-PL" dirty="0"/>
              <a:t>się </a:t>
            </a:r>
            <a:r>
              <a:rPr lang="pl-PL" altLang="pl-PL" dirty="0" smtClean="0"/>
              <a:t>: </a:t>
            </a:r>
            <a:r>
              <a:rPr lang="pl-PL" altLang="pl-PL" dirty="0"/>
              <a:t>reklamy, ogłoszenia, strony niezadrukowane itp.</a:t>
            </a:r>
          </a:p>
          <a:p>
            <a:endParaRPr lang="pl-PL" altLang="pl-PL" dirty="0"/>
          </a:p>
          <a:p>
            <a:pPr marL="0" indent="0">
              <a:buNone/>
            </a:pPr>
            <a:endParaRPr lang="pl-PL" dirty="0"/>
          </a:p>
        </p:txBody>
      </p:sp>
    </p:spTree>
    <p:extLst>
      <p:ext uri="{BB962C8B-B14F-4D97-AF65-F5344CB8AC3E}">
        <p14:creationId xmlns:p14="http://schemas.microsoft.com/office/powerpoint/2010/main" val="21308190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Strefa uwag</a:t>
            </a:r>
            <a:br>
              <a:rPr lang="pl-PL" b="1" dirty="0"/>
            </a:br>
            <a:endParaRPr lang="pl-PL" dirty="0"/>
          </a:p>
        </p:txBody>
      </p:sp>
      <p:sp>
        <p:nvSpPr>
          <p:cNvPr id="3" name="Symbol zastępczy zawartości 2"/>
          <p:cNvSpPr>
            <a:spLocks noGrp="1"/>
          </p:cNvSpPr>
          <p:nvPr>
            <p:ph idx="1"/>
          </p:nvPr>
        </p:nvSpPr>
        <p:spPr>
          <a:xfrm>
            <a:off x="838200" y="1206230"/>
            <a:ext cx="10515600" cy="4970733"/>
          </a:xfrm>
        </p:spPr>
        <p:txBody>
          <a:bodyPr>
            <a:normAutofit/>
          </a:bodyPr>
          <a:lstStyle/>
          <a:p>
            <a:pPr marL="0" indent="0">
              <a:buNone/>
            </a:pPr>
            <a:r>
              <a:rPr lang="pl-PL" dirty="0" smtClean="0"/>
              <a:t>Mogą tu być :</a:t>
            </a:r>
          </a:p>
          <a:p>
            <a:pPr lvl="1"/>
            <a:r>
              <a:rPr lang="pl-PL" sz="2800" dirty="0" smtClean="0"/>
              <a:t>dane </a:t>
            </a:r>
            <a:r>
              <a:rPr lang="pl-PL" sz="2800" dirty="0"/>
              <a:t>należące do innych stref opisu bibliograficznego, których </a:t>
            </a:r>
            <a:r>
              <a:rPr lang="pl-PL" sz="2800" dirty="0" smtClean="0"/>
              <a:t>przepisy </a:t>
            </a:r>
            <a:r>
              <a:rPr lang="pl-PL" sz="2800" dirty="0"/>
              <a:t>nie pozwalają włączyć do odpowiedniej strefy lub też nakazują czy pozwalają podać tylko w strefie </a:t>
            </a:r>
            <a:r>
              <a:rPr lang="pl-PL" sz="2800" dirty="0" smtClean="0"/>
              <a:t>uwag</a:t>
            </a:r>
            <a:endParaRPr lang="pl-PL" sz="2800" dirty="0"/>
          </a:p>
          <a:p>
            <a:pPr lvl="1"/>
            <a:r>
              <a:rPr lang="pl-PL" sz="2800" dirty="0"/>
              <a:t>dane wyjaśniające informacje podane w innych strefach </a:t>
            </a:r>
            <a:r>
              <a:rPr lang="pl-PL" sz="2800" dirty="0" smtClean="0"/>
              <a:t>opisu</a:t>
            </a:r>
          </a:p>
          <a:p>
            <a:pPr lvl="1"/>
            <a:r>
              <a:rPr lang="pl-PL" sz="2800" dirty="0" smtClean="0"/>
              <a:t> dodatkowe </a:t>
            </a:r>
            <a:r>
              <a:rPr lang="pl-PL" sz="2800" dirty="0"/>
              <a:t>informacje uznane za </a:t>
            </a:r>
            <a:r>
              <a:rPr lang="pl-PL" sz="2800" dirty="0" smtClean="0"/>
              <a:t>ważne</a:t>
            </a:r>
          </a:p>
          <a:p>
            <a:pPr lvl="1"/>
            <a:r>
              <a:rPr lang="pl-PL" sz="2800" dirty="0" smtClean="0"/>
              <a:t>uwagi </a:t>
            </a:r>
            <a:r>
              <a:rPr lang="pl-PL" sz="2800" dirty="0"/>
              <a:t>przejmuje się z książki (np. </a:t>
            </a:r>
            <a:r>
              <a:rPr lang="pl-PL" sz="2800" dirty="0" smtClean="0"/>
              <a:t>o </a:t>
            </a:r>
            <a:r>
              <a:rPr lang="pl-PL" sz="2800" dirty="0"/>
              <a:t>bibliografii, </a:t>
            </a:r>
            <a:r>
              <a:rPr lang="pl-PL" altLang="pl-PL" sz="2800" dirty="0"/>
              <a:t>innej postaci </a:t>
            </a:r>
            <a:r>
              <a:rPr lang="pl-PL" altLang="pl-PL" sz="2800" dirty="0" smtClean="0"/>
              <a:t>fizycznej, </a:t>
            </a:r>
            <a:r>
              <a:rPr lang="pl-PL" altLang="pl-PL" sz="2800" dirty="0"/>
              <a:t>wersji </a:t>
            </a:r>
            <a:r>
              <a:rPr lang="pl-PL" altLang="pl-PL" sz="2800" dirty="0" smtClean="0"/>
              <a:t>oryginalnej, </a:t>
            </a:r>
            <a:r>
              <a:rPr lang="pl-PL" altLang="pl-PL" sz="2800" dirty="0"/>
              <a:t>pracach </a:t>
            </a:r>
            <a:r>
              <a:rPr lang="pl-PL" altLang="pl-PL" sz="2800" dirty="0" err="1" smtClean="0"/>
              <a:t>współwydanych</a:t>
            </a:r>
            <a:r>
              <a:rPr lang="pl-PL" altLang="pl-PL" sz="2800" dirty="0" smtClean="0"/>
              <a:t>) </a:t>
            </a:r>
            <a:r>
              <a:rPr lang="pl-PL" sz="2800" dirty="0" smtClean="0"/>
              <a:t>lub </a:t>
            </a:r>
            <a:r>
              <a:rPr lang="pl-PL" sz="2800" dirty="0"/>
              <a:t>spoza niej (np. </a:t>
            </a:r>
            <a:r>
              <a:rPr lang="pl-PL" sz="2800" dirty="0" smtClean="0"/>
              <a:t>dotycząca tytułu, oznaczenia odpowiedzialności lub adresu </a:t>
            </a:r>
            <a:r>
              <a:rPr lang="pl-PL" sz="2800" dirty="0"/>
              <a:t>wydawniczego)</a:t>
            </a:r>
          </a:p>
        </p:txBody>
      </p:sp>
    </p:spTree>
    <p:extLst>
      <p:ext uri="{BB962C8B-B14F-4D97-AF65-F5344CB8AC3E}">
        <p14:creationId xmlns:p14="http://schemas.microsoft.com/office/powerpoint/2010/main" val="2793197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ICP </a:t>
            </a:r>
            <a:r>
              <a:rPr lang="pl-PL" b="1" dirty="0" smtClean="0"/>
              <a:t>Słownik – wybrane definicje</a:t>
            </a:r>
            <a:endParaRPr lang="pl-PL" b="1" dirty="0"/>
          </a:p>
        </p:txBody>
      </p:sp>
      <p:sp>
        <p:nvSpPr>
          <p:cNvPr id="3" name="Symbol zastępczy zawartości 2"/>
          <p:cNvSpPr>
            <a:spLocks noGrp="1"/>
          </p:cNvSpPr>
          <p:nvPr>
            <p:ph idx="1"/>
          </p:nvPr>
        </p:nvSpPr>
        <p:spPr>
          <a:xfrm>
            <a:off x="675503" y="1439694"/>
            <a:ext cx="11192241" cy="5214025"/>
          </a:xfrm>
        </p:spPr>
        <p:txBody>
          <a:bodyPr>
            <a:normAutofit lnSpcReduction="10000"/>
          </a:bodyPr>
          <a:lstStyle/>
          <a:p>
            <a:r>
              <a:rPr lang="pl-PL" b="1" dirty="0" smtClean="0"/>
              <a:t>Atrybut </a:t>
            </a:r>
            <a:r>
              <a:rPr lang="pl-PL" dirty="0" smtClean="0"/>
              <a:t>– </a:t>
            </a:r>
            <a:r>
              <a:rPr lang="pl-PL" dirty="0"/>
              <a:t>cecha jednostki. Atrybut może być właściwy jednostce lub </a:t>
            </a:r>
            <a:r>
              <a:rPr lang="pl-PL" dirty="0" smtClean="0"/>
              <a:t>nadany</a:t>
            </a:r>
            <a:endParaRPr lang="pl-PL" dirty="0" smtClean="0"/>
          </a:p>
          <a:p>
            <a:r>
              <a:rPr lang="pl-PL" b="1" dirty="0"/>
              <a:t>Katalogowanie </a:t>
            </a:r>
            <a:r>
              <a:rPr lang="pl-PL" b="1" dirty="0" smtClean="0"/>
              <a:t>formalne </a:t>
            </a:r>
            <a:r>
              <a:rPr lang="pl-PL" dirty="0" smtClean="0"/>
              <a:t>– </a:t>
            </a:r>
            <a:r>
              <a:rPr lang="pl-PL" dirty="0"/>
              <a:t>część katalogowania, która uwzględnia opis formalny bez rzeczowych punktów </a:t>
            </a:r>
            <a:r>
              <a:rPr lang="pl-PL" dirty="0" smtClean="0"/>
              <a:t>dostępu</a:t>
            </a:r>
            <a:endParaRPr lang="pl-PL" dirty="0" smtClean="0"/>
          </a:p>
          <a:p>
            <a:r>
              <a:rPr lang="pl-PL" b="1" dirty="0" smtClean="0"/>
              <a:t>Materializacja </a:t>
            </a:r>
            <a:r>
              <a:rPr lang="pl-PL" dirty="0" smtClean="0"/>
              <a:t>– </a:t>
            </a:r>
            <a:r>
              <a:rPr lang="pl-PL" dirty="0"/>
              <a:t>fizyczne urzeczywistnienie realizacji </a:t>
            </a:r>
            <a:r>
              <a:rPr lang="pl-PL" dirty="0" smtClean="0"/>
              <a:t>dzieła</a:t>
            </a:r>
          </a:p>
          <a:p>
            <a:r>
              <a:rPr lang="pl-PL" b="1" dirty="0"/>
              <a:t>Opis </a:t>
            </a:r>
            <a:r>
              <a:rPr lang="pl-PL" b="1" dirty="0" smtClean="0"/>
              <a:t>bibliograficzny </a:t>
            </a:r>
            <a:r>
              <a:rPr lang="pl-PL" dirty="0" smtClean="0"/>
              <a:t>– </a:t>
            </a:r>
            <a:r>
              <a:rPr lang="pl-PL" dirty="0"/>
              <a:t>zbiór danych bibliograficznych identyfikujących zasób </a:t>
            </a:r>
            <a:r>
              <a:rPr lang="pl-PL" dirty="0" smtClean="0"/>
              <a:t>bibliograficzny</a:t>
            </a:r>
            <a:endParaRPr lang="pl-PL" dirty="0" smtClean="0"/>
          </a:p>
          <a:p>
            <a:r>
              <a:rPr lang="pl-PL" b="1" dirty="0" smtClean="0"/>
              <a:t>Punkt </a:t>
            </a:r>
            <a:r>
              <a:rPr lang="pl-PL" b="1" dirty="0" smtClean="0"/>
              <a:t>dostępu </a:t>
            </a:r>
            <a:r>
              <a:rPr lang="pl-PL" dirty="0" smtClean="0"/>
              <a:t>– </a:t>
            </a:r>
            <a:r>
              <a:rPr lang="pl-PL" dirty="0"/>
              <a:t>nazwa, termin, kod itd., za pomocą którego można wyszukiwać i identyfikować dane bibliograficzne lub wzorcowe</a:t>
            </a:r>
          </a:p>
          <a:p>
            <a:r>
              <a:rPr lang="pl-PL" b="1" dirty="0" smtClean="0"/>
              <a:t>Zasób </a:t>
            </a:r>
            <a:r>
              <a:rPr lang="pl-PL" b="1" dirty="0" smtClean="0"/>
              <a:t>bibliograficzny </a:t>
            </a:r>
            <a:r>
              <a:rPr lang="pl-PL" dirty="0" smtClean="0"/>
              <a:t>– </a:t>
            </a:r>
            <a:r>
              <a:rPr lang="pl-PL" dirty="0"/>
              <a:t>jednostka w sferze zbiorów biblioteki lub podobnych zbiorów, składających się z wytworów działalności intelektualnej lub </a:t>
            </a:r>
            <a:r>
              <a:rPr lang="pl-PL" dirty="0" smtClean="0"/>
              <a:t>artystycznej</a:t>
            </a:r>
            <a:endParaRPr lang="pl-PL" dirty="0"/>
          </a:p>
        </p:txBody>
      </p:sp>
    </p:spTree>
    <p:extLst>
      <p:ext uri="{BB962C8B-B14F-4D97-AF65-F5344CB8AC3E}">
        <p14:creationId xmlns:p14="http://schemas.microsoft.com/office/powerpoint/2010/main" val="1086807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96747"/>
          </a:xfrm>
        </p:spPr>
        <p:txBody>
          <a:bodyPr/>
          <a:lstStyle/>
          <a:p>
            <a:r>
              <a:rPr lang="pl-PL" b="1" dirty="0" smtClean="0"/>
              <a:t>Literatura :</a:t>
            </a:r>
            <a:endParaRPr lang="pl-PL" b="1" dirty="0"/>
          </a:p>
        </p:txBody>
      </p:sp>
      <p:sp>
        <p:nvSpPr>
          <p:cNvPr id="3" name="Symbol zastępczy zawartości 2"/>
          <p:cNvSpPr>
            <a:spLocks noGrp="1"/>
          </p:cNvSpPr>
          <p:nvPr>
            <p:ph idx="1"/>
          </p:nvPr>
        </p:nvSpPr>
        <p:spPr>
          <a:xfrm>
            <a:off x="838200" y="1498060"/>
            <a:ext cx="10515600" cy="5155659"/>
          </a:xfrm>
        </p:spPr>
        <p:txBody>
          <a:bodyPr>
            <a:normAutofit lnSpcReduction="10000"/>
          </a:bodyPr>
          <a:lstStyle/>
          <a:p>
            <a:r>
              <a:rPr lang="pl-PL" i="1" dirty="0" smtClean="0"/>
              <a:t>Deklaracja Międzynarodowych Zasad Katalogowania</a:t>
            </a:r>
            <a:r>
              <a:rPr lang="pl-PL" i="1" u="sng" dirty="0" smtClean="0">
                <a:hlinkClick r:id="rId2"/>
              </a:rPr>
              <a:t>   </a:t>
            </a:r>
            <a:r>
              <a:rPr lang="pl-PL" u="sng" dirty="0" smtClean="0">
                <a:hlinkClick r:id="rId2"/>
              </a:rPr>
              <a:t>https</a:t>
            </a:r>
            <a:r>
              <a:rPr lang="pl-PL" u="sng" dirty="0">
                <a:hlinkClick r:id="rId2"/>
              </a:rPr>
              <a:t>://</a:t>
            </a:r>
            <a:r>
              <a:rPr lang="pl-PL" u="sng" dirty="0" smtClean="0">
                <a:hlinkClick r:id="rId2"/>
              </a:rPr>
              <a:t>www.ifla.org/files/assets/cataloguing/icp/icp_2009-pl.pdf</a:t>
            </a:r>
            <a:r>
              <a:rPr lang="pl-PL" u="sng" dirty="0" smtClean="0"/>
              <a:t> </a:t>
            </a:r>
            <a:r>
              <a:rPr lang="pl-PL" dirty="0"/>
              <a:t>(dostęp 15.02.2021</a:t>
            </a:r>
            <a:r>
              <a:rPr lang="pl-PL" dirty="0" smtClean="0"/>
              <a:t>). </a:t>
            </a:r>
            <a:endParaRPr lang="pl-PL" dirty="0"/>
          </a:p>
          <a:p>
            <a:r>
              <a:rPr lang="pl-PL" altLang="pl-PL" dirty="0" smtClean="0"/>
              <a:t>Strona Biblioteki Narodowej. </a:t>
            </a:r>
            <a:r>
              <a:rPr lang="pl-PL" altLang="pl-PL" i="1" dirty="0" smtClean="0"/>
              <a:t>Przepisy katalogowania </a:t>
            </a:r>
            <a:r>
              <a:rPr lang="pl-PL" u="sng" dirty="0" smtClean="0">
                <a:hlinkClick r:id="rId3"/>
              </a:rPr>
              <a:t>http</a:t>
            </a:r>
            <a:r>
              <a:rPr lang="pl-PL" u="sng" dirty="0">
                <a:hlinkClick r:id="rId3"/>
              </a:rPr>
              <a:t>://</a:t>
            </a:r>
            <a:r>
              <a:rPr lang="pl-PL" u="sng" dirty="0" smtClean="0">
                <a:hlinkClick r:id="rId3"/>
              </a:rPr>
              <a:t>przepisy.bn.org.pl/przepisy-katalogowania/ksiazki</a:t>
            </a:r>
            <a:r>
              <a:rPr lang="pl-PL" u="sng" dirty="0" smtClean="0"/>
              <a:t> </a:t>
            </a:r>
            <a:r>
              <a:rPr lang="pl-PL" dirty="0"/>
              <a:t>(dostęp 15.02.2021).</a:t>
            </a:r>
          </a:p>
          <a:p>
            <a:r>
              <a:rPr lang="pl-PL" altLang="pl-PL" dirty="0" smtClean="0"/>
              <a:t>Oprac</a:t>
            </a:r>
            <a:r>
              <a:rPr lang="pl-PL" altLang="pl-PL" dirty="0"/>
              <a:t>. Agata </a:t>
            </a:r>
            <a:r>
              <a:rPr lang="pl-PL" altLang="pl-PL" dirty="0" smtClean="0"/>
              <a:t>Kyzioł-Cieślak, </a:t>
            </a:r>
            <a:r>
              <a:rPr lang="pl-PL" altLang="pl-PL" i="1" dirty="0" smtClean="0"/>
              <a:t>Przepisy katalogowania wg BN . </a:t>
            </a:r>
            <a:r>
              <a:rPr lang="pl-PL" altLang="pl-PL" dirty="0" smtClean="0"/>
              <a:t>Warszawa, 2020.</a:t>
            </a:r>
          </a:p>
          <a:p>
            <a:r>
              <a:rPr lang="pl-PL" dirty="0" smtClean="0"/>
              <a:t>M. Krynicka, </a:t>
            </a:r>
            <a:r>
              <a:rPr lang="pl-PL" i="1" dirty="0" smtClean="0"/>
              <a:t>Międzynarodowe Zasady Katalogowania. Nowe zasady katalogowania oraz zmiany w terminologii, czyli nowoczesne podejście do katalogów (</a:t>
            </a:r>
            <a:r>
              <a:rPr lang="pl-PL" i="1" dirty="0" err="1" smtClean="0"/>
              <a:t>preprint</a:t>
            </a:r>
            <a:r>
              <a:rPr lang="pl-PL" i="1" dirty="0" smtClean="0"/>
              <a:t>)</a:t>
            </a:r>
            <a:r>
              <a:rPr lang="pl-PL" i="1" u="sng" dirty="0" smtClean="0">
                <a:hlinkClick r:id="rId4"/>
              </a:rPr>
              <a:t> </a:t>
            </a:r>
            <a:r>
              <a:rPr lang="pl-PL" u="sng" dirty="0" smtClean="0">
                <a:hlinkClick r:id="rId4"/>
              </a:rPr>
              <a:t>https://www.bn.org.pl/download/document/1329232478.pdf</a:t>
            </a:r>
            <a:r>
              <a:rPr lang="pl-PL" u="sng" dirty="0" smtClean="0"/>
              <a:t> </a:t>
            </a:r>
            <a:r>
              <a:rPr lang="pl-PL" dirty="0" smtClean="0"/>
              <a:t>(dostęp 15.02.2021).</a:t>
            </a:r>
          </a:p>
          <a:p>
            <a:endParaRPr lang="pl-PL" dirty="0"/>
          </a:p>
        </p:txBody>
      </p:sp>
    </p:spTree>
    <p:extLst>
      <p:ext uri="{BB962C8B-B14F-4D97-AF65-F5344CB8AC3E}">
        <p14:creationId xmlns:p14="http://schemas.microsoft.com/office/powerpoint/2010/main" val="949482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ICP </a:t>
            </a:r>
            <a:r>
              <a:rPr lang="pl-PL" b="1" dirty="0" smtClean="0"/>
              <a:t>Słownik </a:t>
            </a:r>
            <a:r>
              <a:rPr lang="pl-PL" b="1" dirty="0" smtClean="0"/>
              <a:t>- </a:t>
            </a:r>
            <a:r>
              <a:rPr lang="pl-PL" b="1" dirty="0" smtClean="0"/>
              <a:t>zmiany</a:t>
            </a:r>
            <a:endParaRPr lang="pl-PL" b="1" dirty="0"/>
          </a:p>
        </p:txBody>
      </p:sp>
      <p:sp>
        <p:nvSpPr>
          <p:cNvPr id="3" name="Symbol zastępczy zawartości 2"/>
          <p:cNvSpPr>
            <a:spLocks noGrp="1"/>
          </p:cNvSpPr>
          <p:nvPr>
            <p:ph idx="1"/>
          </p:nvPr>
        </p:nvSpPr>
        <p:spPr>
          <a:xfrm>
            <a:off x="838200" y="1690688"/>
            <a:ext cx="10515600" cy="4486275"/>
          </a:xfrm>
        </p:spPr>
        <p:txBody>
          <a:bodyPr/>
          <a:lstStyle/>
          <a:p>
            <a:pPr marL="0" indent="0">
              <a:buNone/>
            </a:pPr>
            <a:r>
              <a:rPr lang="pl-PL" b="1" dirty="0" smtClean="0"/>
              <a:t>Terminy </a:t>
            </a:r>
            <a:r>
              <a:rPr lang="pl-PL" b="1" dirty="0"/>
              <a:t>już nieużywane </a:t>
            </a:r>
            <a:r>
              <a:rPr lang="pl-PL" b="1" dirty="0" smtClean="0"/>
              <a:t>:</a:t>
            </a:r>
            <a:endParaRPr lang="pl-PL" b="1" dirty="0" smtClean="0"/>
          </a:p>
          <a:p>
            <a:pPr lvl="1">
              <a:lnSpc>
                <a:spcPct val="150000"/>
              </a:lnSpc>
            </a:pPr>
            <a:r>
              <a:rPr lang="pl-PL" sz="2600" dirty="0" smtClean="0"/>
              <a:t>Jednostka </a:t>
            </a:r>
            <a:r>
              <a:rPr lang="pl-PL" sz="2600" dirty="0"/>
              <a:t>bibliograficzna </a:t>
            </a:r>
            <a:r>
              <a:rPr lang="pl-PL" sz="2600" dirty="0" smtClean="0"/>
              <a:t>Zob</a:t>
            </a:r>
            <a:r>
              <a:rPr lang="pl-PL" sz="2600" dirty="0"/>
              <a:t>.: </a:t>
            </a:r>
            <a:r>
              <a:rPr lang="pl-PL" sz="2600" b="1" dirty="0"/>
              <a:t>Materializacja</a:t>
            </a:r>
            <a:r>
              <a:rPr lang="pl-PL" sz="2600" dirty="0"/>
              <a:t> </a:t>
            </a:r>
            <a:endParaRPr lang="pl-PL" sz="2600" dirty="0" smtClean="0"/>
          </a:p>
          <a:p>
            <a:pPr lvl="1">
              <a:lnSpc>
                <a:spcPct val="150000"/>
              </a:lnSpc>
            </a:pPr>
            <a:r>
              <a:rPr lang="pl-PL" sz="2600" dirty="0" smtClean="0"/>
              <a:t>Hasło </a:t>
            </a:r>
            <a:r>
              <a:rPr lang="pl-PL" sz="2600" dirty="0" smtClean="0"/>
              <a:t>Zob</a:t>
            </a:r>
            <a:r>
              <a:rPr lang="pl-PL" sz="2600" b="1" dirty="0"/>
              <a:t>.: Ujednolicony punkt dostępu, Kontrolowany punkt dostępu </a:t>
            </a:r>
            <a:endParaRPr lang="pl-PL" sz="2600" b="1" dirty="0" smtClean="0"/>
          </a:p>
          <a:p>
            <a:pPr lvl="1">
              <a:lnSpc>
                <a:spcPct val="150000"/>
              </a:lnSpc>
            </a:pPr>
            <a:r>
              <a:rPr lang="pl-PL" sz="2600" dirty="0" smtClean="0"/>
              <a:t>Odsyłacz </a:t>
            </a:r>
            <a:r>
              <a:rPr lang="pl-PL" sz="2600" dirty="0" smtClean="0"/>
              <a:t>Zob</a:t>
            </a:r>
            <a:r>
              <a:rPr lang="pl-PL" sz="2600" dirty="0"/>
              <a:t>.: </a:t>
            </a:r>
            <a:r>
              <a:rPr lang="pl-PL" sz="2600" b="1" dirty="0"/>
              <a:t>Wariant formy nazwy </a:t>
            </a:r>
            <a:endParaRPr lang="pl-PL" sz="2600" b="1" dirty="0" smtClean="0"/>
          </a:p>
          <a:p>
            <a:pPr lvl="1">
              <a:lnSpc>
                <a:spcPct val="150000"/>
              </a:lnSpc>
            </a:pPr>
            <a:r>
              <a:rPr lang="pl-PL" sz="2600" dirty="0" smtClean="0"/>
              <a:t>Tytuł </a:t>
            </a:r>
            <a:r>
              <a:rPr lang="pl-PL" sz="2600" dirty="0"/>
              <a:t>ujednolicony </a:t>
            </a:r>
            <a:r>
              <a:rPr lang="pl-PL" sz="2600" dirty="0" smtClean="0"/>
              <a:t>Zob</a:t>
            </a:r>
            <a:r>
              <a:rPr lang="pl-PL" sz="2600" dirty="0"/>
              <a:t>.: </a:t>
            </a:r>
            <a:r>
              <a:rPr lang="pl-PL" sz="2600" b="1" dirty="0"/>
              <a:t>Ujednolicony punkt dostępu, Ujednolicona forma nazwy, Nazwa</a:t>
            </a:r>
          </a:p>
        </p:txBody>
      </p:sp>
    </p:spTree>
    <p:extLst>
      <p:ext uri="{BB962C8B-B14F-4D97-AF65-F5344CB8AC3E}">
        <p14:creationId xmlns:p14="http://schemas.microsoft.com/office/powerpoint/2010/main" val="1544864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6928" y="214009"/>
            <a:ext cx="11206262" cy="1828800"/>
          </a:xfrm>
        </p:spPr>
        <p:txBody>
          <a:bodyPr>
            <a:normAutofit fontScale="90000"/>
          </a:bodyPr>
          <a:lstStyle/>
          <a:p>
            <a:r>
              <a:rPr lang="pl-PL" sz="4900" b="1" dirty="0"/>
              <a:t>Międzynarodowe zasady katalogowania </a:t>
            </a:r>
            <a:r>
              <a:rPr lang="pl-PL" sz="4900" b="1" dirty="0" smtClean="0"/>
              <a:t>wg ICP</a:t>
            </a:r>
            <a:r>
              <a:rPr lang="pl-PL" dirty="0"/>
              <a:t/>
            </a:r>
            <a:br>
              <a:rPr lang="pl-PL" dirty="0"/>
            </a:br>
            <a:endParaRPr lang="pl-PL" dirty="0"/>
          </a:p>
        </p:txBody>
      </p:sp>
      <p:sp>
        <p:nvSpPr>
          <p:cNvPr id="3" name="Podtytuł 2"/>
          <p:cNvSpPr>
            <a:spLocks noGrp="1"/>
          </p:cNvSpPr>
          <p:nvPr>
            <p:ph type="subTitle" idx="1"/>
          </p:nvPr>
        </p:nvSpPr>
        <p:spPr>
          <a:xfrm>
            <a:off x="291829" y="1498060"/>
            <a:ext cx="11381361" cy="5155659"/>
          </a:xfrm>
        </p:spPr>
        <p:txBody>
          <a:bodyPr>
            <a:noAutofit/>
          </a:bodyPr>
          <a:lstStyle/>
          <a:p>
            <a:pPr algn="l"/>
            <a:r>
              <a:rPr lang="pl-PL" altLang="pl-PL" sz="2800" b="1" dirty="0" smtClean="0"/>
              <a:t>Wygoda </a:t>
            </a:r>
            <a:r>
              <a:rPr lang="pl-PL" altLang="pl-PL" sz="2800" b="1" dirty="0"/>
              <a:t>użytkownika </a:t>
            </a:r>
            <a:r>
              <a:rPr lang="pl-PL" altLang="pl-PL" sz="2800" dirty="0"/>
              <a:t>– dane powinny być maksymalnie zrozumiałe i wygodne dla każdego kto przeszukuje katalog i wykorzystuje dane </a:t>
            </a:r>
            <a:r>
              <a:rPr lang="pl-PL" altLang="pl-PL" sz="2800" dirty="0" smtClean="0"/>
              <a:t>bibliograficzne</a:t>
            </a:r>
            <a:endParaRPr lang="pl-PL" altLang="pl-PL" sz="2800" dirty="0"/>
          </a:p>
          <a:p>
            <a:pPr algn="l"/>
            <a:r>
              <a:rPr lang="pl-PL" altLang="pl-PL" sz="2800" b="1" dirty="0"/>
              <a:t>Powszechność użycia </a:t>
            </a:r>
            <a:r>
              <a:rPr lang="pl-PL" altLang="pl-PL" sz="2800" dirty="0"/>
              <a:t>– słownictwo w opisach powinno być zgodne ze słownictwem stosowanym przez większość </a:t>
            </a:r>
            <a:r>
              <a:rPr lang="pl-PL" altLang="pl-PL" sz="2800" dirty="0" smtClean="0"/>
              <a:t>użytkowników</a:t>
            </a:r>
            <a:endParaRPr lang="pl-PL" altLang="pl-PL" sz="2800" dirty="0"/>
          </a:p>
          <a:p>
            <a:pPr algn="l"/>
            <a:r>
              <a:rPr lang="pl-PL" altLang="pl-PL" sz="2800" b="1" dirty="0"/>
              <a:t>Reprezentatywność</a:t>
            </a:r>
            <a:r>
              <a:rPr lang="pl-PL" altLang="pl-PL" sz="2800" dirty="0"/>
              <a:t> – opis powinien odzwierciedlać cechy prezentowane przez obiekt </a:t>
            </a:r>
            <a:r>
              <a:rPr lang="pl-PL" altLang="pl-PL" sz="2800" dirty="0" smtClean="0"/>
              <a:t>bibliograficzny</a:t>
            </a:r>
            <a:endParaRPr lang="pl-PL" altLang="pl-PL" sz="2800" dirty="0"/>
          </a:p>
          <a:p>
            <a:pPr algn="l"/>
            <a:r>
              <a:rPr lang="pl-PL" altLang="pl-PL" sz="2800" b="1" dirty="0"/>
              <a:t>Wierność </a:t>
            </a:r>
            <a:r>
              <a:rPr lang="pl-PL" altLang="pl-PL" sz="2800" dirty="0"/>
              <a:t>– dane bibliograficzne i wzorcowe powinny wiernie przedstawiać opisywaną </a:t>
            </a:r>
            <a:r>
              <a:rPr lang="pl-PL" altLang="pl-PL" sz="2800" dirty="0" smtClean="0"/>
              <a:t>jednostkę</a:t>
            </a:r>
            <a:endParaRPr lang="pl-PL" altLang="pl-PL" sz="2800" dirty="0"/>
          </a:p>
          <a:p>
            <a:pPr algn="l"/>
            <a:r>
              <a:rPr lang="pl-PL" sz="2800" b="1" dirty="0" smtClean="0"/>
              <a:t>Trafność </a:t>
            </a:r>
            <a:r>
              <a:rPr lang="pl-PL" sz="2800" dirty="0" smtClean="0"/>
              <a:t>- opisywana </a:t>
            </a:r>
            <a:r>
              <a:rPr lang="pl-PL" sz="2800" dirty="0"/>
              <a:t>jednostka powinna być wiernie </a:t>
            </a:r>
            <a:r>
              <a:rPr lang="pl-PL" sz="2800" dirty="0" smtClean="0"/>
              <a:t>przedstawiona</a:t>
            </a:r>
            <a:endParaRPr lang="pl-PL" sz="2800" dirty="0"/>
          </a:p>
        </p:txBody>
      </p:sp>
    </p:spTree>
    <p:extLst>
      <p:ext uri="{BB962C8B-B14F-4D97-AF65-F5344CB8AC3E}">
        <p14:creationId xmlns:p14="http://schemas.microsoft.com/office/powerpoint/2010/main" val="1558694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055113"/>
          </a:xfrm>
        </p:spPr>
        <p:txBody>
          <a:bodyPr/>
          <a:lstStyle/>
          <a:p>
            <a:r>
              <a:rPr lang="pl-PL" b="1" dirty="0"/>
              <a:t>Międzynarodowe zasady </a:t>
            </a:r>
            <a:r>
              <a:rPr lang="pl-PL" b="1" dirty="0" smtClean="0"/>
              <a:t>katalogowania </a:t>
            </a:r>
            <a:r>
              <a:rPr lang="pl-PL" b="1" dirty="0"/>
              <a:t>wg ICP</a:t>
            </a:r>
            <a:endParaRPr lang="pl-PL" dirty="0"/>
          </a:p>
        </p:txBody>
      </p:sp>
      <p:sp>
        <p:nvSpPr>
          <p:cNvPr id="3" name="Symbol zastępczy zawartości 2"/>
          <p:cNvSpPr>
            <a:spLocks noGrp="1"/>
          </p:cNvSpPr>
          <p:nvPr>
            <p:ph idx="1"/>
          </p:nvPr>
        </p:nvSpPr>
        <p:spPr>
          <a:xfrm>
            <a:off x="838199" y="1420238"/>
            <a:ext cx="10854447" cy="5038928"/>
          </a:xfrm>
        </p:spPr>
        <p:txBody>
          <a:bodyPr>
            <a:normAutofit lnSpcReduction="10000"/>
          </a:bodyPr>
          <a:lstStyle/>
          <a:p>
            <a:pPr marL="0" indent="0">
              <a:spcBef>
                <a:spcPct val="0"/>
              </a:spcBef>
              <a:buNone/>
              <a:defRPr/>
            </a:pPr>
            <a:r>
              <a:rPr lang="pl-PL" altLang="pl-PL" b="1" dirty="0"/>
              <a:t>Wystarczalność i </a:t>
            </a:r>
            <a:r>
              <a:rPr lang="pl-PL" b="1" dirty="0"/>
              <a:t>konieczność</a:t>
            </a:r>
            <a:r>
              <a:rPr lang="pl-PL" altLang="pl-PL" dirty="0" smtClean="0"/>
              <a:t>– </a:t>
            </a:r>
            <a:r>
              <a:rPr lang="pl-PL" altLang="pl-PL" dirty="0"/>
              <a:t>opis uwzględnia </a:t>
            </a:r>
            <a:r>
              <a:rPr lang="pl-PL" altLang="pl-PL" dirty="0" smtClean="0"/>
              <a:t>tylko elementy </a:t>
            </a:r>
            <a:r>
              <a:rPr lang="pl-PL" altLang="pl-PL" dirty="0"/>
              <a:t>danych niezbędne do: </a:t>
            </a:r>
          </a:p>
          <a:p>
            <a:pPr>
              <a:spcBef>
                <a:spcPct val="0"/>
              </a:spcBef>
              <a:defRPr/>
            </a:pPr>
            <a:r>
              <a:rPr lang="pl-PL" altLang="pl-PL" dirty="0"/>
              <a:t>	ułatwienia dostępu wszystkim kategoriom użytkowników 	(także o specjalnych potrzebach</a:t>
            </a:r>
            <a:r>
              <a:rPr lang="pl-PL" altLang="pl-PL" dirty="0" smtClean="0"/>
              <a:t>)</a:t>
            </a:r>
            <a:endParaRPr lang="pl-PL" altLang="pl-PL" dirty="0"/>
          </a:p>
          <a:p>
            <a:pPr>
              <a:spcBef>
                <a:spcPct val="0"/>
              </a:spcBef>
              <a:defRPr/>
            </a:pPr>
            <a:r>
              <a:rPr lang="pl-PL" altLang="pl-PL" dirty="0"/>
              <a:t>	realizowania celów i funkcji </a:t>
            </a:r>
            <a:r>
              <a:rPr lang="pl-PL" altLang="pl-PL" dirty="0" smtClean="0"/>
              <a:t>katalogu</a:t>
            </a:r>
            <a:endParaRPr lang="pl-PL" altLang="pl-PL" dirty="0"/>
          </a:p>
          <a:p>
            <a:pPr>
              <a:spcBef>
                <a:spcPct val="0"/>
              </a:spcBef>
              <a:defRPr/>
            </a:pPr>
            <a:r>
              <a:rPr lang="pl-PL" altLang="pl-PL" dirty="0"/>
              <a:t>	opisu lub identyfikacji </a:t>
            </a:r>
            <a:r>
              <a:rPr lang="pl-PL" altLang="pl-PL" dirty="0" smtClean="0"/>
              <a:t>jednostek</a:t>
            </a:r>
            <a:endParaRPr lang="pl-PL" altLang="pl-PL" dirty="0"/>
          </a:p>
          <a:p>
            <a:pPr marL="0" indent="0">
              <a:spcBef>
                <a:spcPct val="0"/>
              </a:spcBef>
              <a:buNone/>
              <a:defRPr/>
            </a:pPr>
            <a:endParaRPr lang="pl-PL" altLang="pl-PL" b="1" dirty="0" smtClean="0"/>
          </a:p>
          <a:p>
            <a:pPr marL="0" indent="0">
              <a:spcBef>
                <a:spcPct val="0"/>
              </a:spcBef>
              <a:buNone/>
              <a:defRPr/>
            </a:pPr>
            <a:r>
              <a:rPr lang="pl-PL" altLang="pl-PL" b="1" dirty="0" smtClean="0"/>
              <a:t>Znaczenie</a:t>
            </a:r>
            <a:r>
              <a:rPr lang="pl-PL" altLang="pl-PL" dirty="0" smtClean="0"/>
              <a:t> </a:t>
            </a:r>
            <a:r>
              <a:rPr lang="pl-PL" altLang="pl-PL" dirty="0"/>
              <a:t>– dane powinny być bibliograficznie istotne i umożliwiać rozróżnienie między </a:t>
            </a:r>
            <a:r>
              <a:rPr lang="pl-PL" altLang="pl-PL" dirty="0" smtClean="0"/>
              <a:t>jednostkami</a:t>
            </a:r>
            <a:endParaRPr lang="pl-PL" altLang="pl-PL" dirty="0"/>
          </a:p>
          <a:p>
            <a:pPr marL="0" indent="0">
              <a:spcBef>
                <a:spcPct val="0"/>
              </a:spcBef>
              <a:defRPr/>
            </a:pPr>
            <a:endParaRPr lang="pl-PL" altLang="pl-PL" dirty="0"/>
          </a:p>
          <a:p>
            <a:pPr marL="0" indent="0">
              <a:spcBef>
                <a:spcPct val="0"/>
              </a:spcBef>
              <a:buNone/>
              <a:defRPr/>
            </a:pPr>
            <a:r>
              <a:rPr lang="pl-PL" altLang="pl-PL" b="1" dirty="0" smtClean="0"/>
              <a:t>Ekonomia</a:t>
            </a:r>
            <a:r>
              <a:rPr lang="pl-PL" altLang="pl-PL" dirty="0" smtClean="0"/>
              <a:t> </a:t>
            </a:r>
            <a:r>
              <a:rPr lang="pl-PL" altLang="pl-PL" dirty="0"/>
              <a:t>– jeśli dwie drogi prowadzą do celu, wybieramy najbardziej korzystną i praktyczną, umożliwiającą osiągnięcie celu najniższym kosztem lub najprostszą </a:t>
            </a:r>
            <a:r>
              <a:rPr lang="pl-PL" altLang="pl-PL" dirty="0" smtClean="0"/>
              <a:t>metodą</a:t>
            </a:r>
            <a:endParaRPr lang="pl-PL" altLang="pl-PL" dirty="0"/>
          </a:p>
          <a:p>
            <a:endParaRPr lang="pl-PL" dirty="0"/>
          </a:p>
        </p:txBody>
      </p:sp>
    </p:spTree>
    <p:extLst>
      <p:ext uri="{BB962C8B-B14F-4D97-AF65-F5344CB8AC3E}">
        <p14:creationId xmlns:p14="http://schemas.microsoft.com/office/powerpoint/2010/main" val="1141238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Międzynarodowe zasady katalogowania </a:t>
            </a:r>
            <a:r>
              <a:rPr lang="pl-PL" b="1" dirty="0"/>
              <a:t>wg ICP</a:t>
            </a:r>
            <a:endParaRPr lang="pl-PL" dirty="0"/>
          </a:p>
        </p:txBody>
      </p:sp>
      <p:sp>
        <p:nvSpPr>
          <p:cNvPr id="3" name="Symbol zastępczy zawartości 2"/>
          <p:cNvSpPr>
            <a:spLocks noGrp="1"/>
          </p:cNvSpPr>
          <p:nvPr>
            <p:ph idx="1"/>
          </p:nvPr>
        </p:nvSpPr>
        <p:spPr>
          <a:xfrm>
            <a:off x="838199" y="1459150"/>
            <a:ext cx="11010089" cy="5136204"/>
          </a:xfrm>
        </p:spPr>
        <p:txBody>
          <a:bodyPr>
            <a:normAutofit/>
          </a:bodyPr>
          <a:lstStyle/>
          <a:p>
            <a:pPr marL="0" indent="0">
              <a:buNone/>
            </a:pPr>
            <a:r>
              <a:rPr lang="pl-PL" altLang="pl-PL" b="1" dirty="0"/>
              <a:t>Spójność i standaryzacja </a:t>
            </a:r>
            <a:r>
              <a:rPr lang="pl-PL" altLang="pl-PL" dirty="0"/>
              <a:t>– spójność opisów umożliwia możliwie najpełniejsza ich </a:t>
            </a:r>
            <a:r>
              <a:rPr lang="pl-PL" altLang="pl-PL" dirty="0" smtClean="0"/>
              <a:t>standaryzacja</a:t>
            </a:r>
            <a:endParaRPr lang="pl-PL" altLang="pl-PL" dirty="0"/>
          </a:p>
          <a:p>
            <a:pPr marL="0" indent="0">
              <a:buNone/>
            </a:pPr>
            <a:r>
              <a:rPr lang="pl-PL" altLang="pl-PL" b="1" dirty="0"/>
              <a:t>Integralność </a:t>
            </a:r>
            <a:r>
              <a:rPr lang="pl-PL" altLang="pl-PL" dirty="0"/>
              <a:t>– opisy wszystkich typów obiektów bibliograficznych powinny być oparte na wspólnych zasadach w możliwie najpełniejszym </a:t>
            </a:r>
            <a:r>
              <a:rPr lang="pl-PL" altLang="pl-PL" dirty="0" smtClean="0"/>
              <a:t>zakresie</a:t>
            </a:r>
            <a:endParaRPr lang="pl-PL" altLang="pl-PL" dirty="0" smtClean="0"/>
          </a:p>
          <a:p>
            <a:pPr marL="0" indent="0">
              <a:buNone/>
            </a:pPr>
            <a:r>
              <a:rPr lang="pl-PL" altLang="pl-PL" b="1" dirty="0"/>
              <a:t>Interoperacyjność </a:t>
            </a:r>
            <a:r>
              <a:rPr lang="pl-PL" altLang="pl-PL" dirty="0"/>
              <a:t>– należy dołożyć wszelkich starań, aby zapewnić udostępnienie, wymianę i możliwość ponownego wykorzystania danych bibliograficznych w ramach społeczności bibliotecznej oraz poza nią. Zaleca się w tym celu stosowanie słownictwa ułatwiającego tłumaczenie automatyczne i </a:t>
            </a:r>
            <a:r>
              <a:rPr lang="pl-PL" altLang="pl-PL" dirty="0" smtClean="0"/>
              <a:t>ujednoznacznione</a:t>
            </a:r>
            <a:endParaRPr lang="pl-PL" altLang="pl-PL" dirty="0"/>
          </a:p>
          <a:p>
            <a:pPr marL="0" indent="0">
              <a:buNone/>
            </a:pPr>
            <a:r>
              <a:rPr lang="pl-PL" altLang="pl-PL" b="1" dirty="0"/>
              <a:t>Otwartość </a:t>
            </a:r>
            <a:r>
              <a:rPr lang="pl-PL" altLang="pl-PL" dirty="0"/>
              <a:t>– minimalizacja ograniczeń nałożonych na dane dla pełnej transparentności i zgodności z zasadami Otwartego Dostępu, a informacja o ograniczeniach powinna być precyzyjna</a:t>
            </a:r>
            <a:endParaRPr lang="pl-PL" dirty="0"/>
          </a:p>
        </p:txBody>
      </p:sp>
    </p:spTree>
    <p:extLst>
      <p:ext uri="{BB962C8B-B14F-4D97-AF65-F5344CB8AC3E}">
        <p14:creationId xmlns:p14="http://schemas.microsoft.com/office/powerpoint/2010/main" val="1142592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Międzynarodowe zasady katalogowania </a:t>
            </a:r>
            <a:r>
              <a:rPr lang="pl-PL" b="1" dirty="0"/>
              <a:t>wg ICP</a:t>
            </a:r>
            <a:endParaRPr lang="pl-PL" dirty="0"/>
          </a:p>
        </p:txBody>
      </p:sp>
      <p:sp>
        <p:nvSpPr>
          <p:cNvPr id="3" name="Symbol zastępczy zawartości 2"/>
          <p:cNvSpPr>
            <a:spLocks noGrp="1"/>
          </p:cNvSpPr>
          <p:nvPr>
            <p:ph idx="1"/>
          </p:nvPr>
        </p:nvSpPr>
        <p:spPr>
          <a:xfrm>
            <a:off x="838200" y="1690688"/>
            <a:ext cx="10873902" cy="4486275"/>
          </a:xfrm>
        </p:spPr>
        <p:txBody>
          <a:bodyPr/>
          <a:lstStyle/>
          <a:p>
            <a:pPr marL="0" indent="0">
              <a:buNone/>
            </a:pPr>
            <a:r>
              <a:rPr lang="pl-PL" altLang="pl-PL" b="1" dirty="0"/>
              <a:t>Dostępność </a:t>
            </a:r>
            <a:r>
              <a:rPr lang="pl-PL" altLang="pl-PL" dirty="0"/>
              <a:t>– dostęp do danych bibliograficznych powinien być zgodny ze standardami międzynarodowymi zalecanymi przez IFLA </a:t>
            </a:r>
            <a:endParaRPr lang="pl-PL" altLang="pl-PL" dirty="0" smtClean="0"/>
          </a:p>
          <a:p>
            <a:pPr marL="0" indent="0">
              <a:buNone/>
            </a:pPr>
            <a:r>
              <a:rPr lang="pl-PL" altLang="pl-PL" b="1" dirty="0" smtClean="0"/>
              <a:t>Racjonalność </a:t>
            </a:r>
            <a:r>
              <a:rPr lang="pl-PL" altLang="pl-PL" dirty="0"/>
              <a:t>– poszczególne postanowienia przepisów katalogowania powinny dać się uzasadnić i być niearbitralne. Jeżeli, w określonych sytuacjach, nie można przestrzegać wszystkich zasad, powinno się znaleźć uzasadnione, praktyczne rozwiązania i wyjaśnić motywy ich przyjęcia</a:t>
            </a:r>
            <a:r>
              <a:rPr lang="pl-PL" altLang="pl-PL" dirty="0" smtClean="0"/>
              <a:t>.</a:t>
            </a:r>
          </a:p>
          <a:p>
            <a:pPr marL="0" indent="0">
              <a:buNone/>
            </a:pPr>
            <a:endParaRPr lang="pl-PL" dirty="0"/>
          </a:p>
          <a:p>
            <a:pPr marL="0" indent="0">
              <a:buNone/>
            </a:pPr>
            <a:r>
              <a:rPr lang="pl-PL" sz="3600" b="1" dirty="0" smtClean="0"/>
              <a:t>Najważniejsza – zasada nr 1 </a:t>
            </a:r>
            <a:r>
              <a:rPr lang="pl-PL" sz="3600" b="1" cap="all" dirty="0"/>
              <a:t>wygoda użytkownika</a:t>
            </a:r>
            <a:r>
              <a:rPr lang="pl-PL" sz="3600" b="1" dirty="0"/>
              <a:t>.</a:t>
            </a:r>
          </a:p>
        </p:txBody>
      </p:sp>
    </p:spTree>
    <p:extLst>
      <p:ext uri="{BB962C8B-B14F-4D97-AF65-F5344CB8AC3E}">
        <p14:creationId xmlns:p14="http://schemas.microsoft.com/office/powerpoint/2010/main" val="3974038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199" y="252919"/>
            <a:ext cx="11068455" cy="1284051"/>
          </a:xfrm>
        </p:spPr>
        <p:txBody>
          <a:bodyPr>
            <a:normAutofit fontScale="90000"/>
          </a:bodyPr>
          <a:lstStyle/>
          <a:p>
            <a:r>
              <a:rPr lang="pl-PL" dirty="0" smtClean="0"/>
              <a:t/>
            </a:r>
            <a:br>
              <a:rPr lang="pl-PL" dirty="0" smtClean="0"/>
            </a:br>
            <a:r>
              <a:rPr lang="pl-PL" dirty="0" smtClean="0"/>
              <a:t/>
            </a:r>
            <a:br>
              <a:rPr lang="pl-PL" dirty="0" smtClean="0"/>
            </a:br>
            <a:r>
              <a:rPr lang="pl-PL" altLang="pl-PL" sz="4900" b="1" dirty="0" smtClean="0"/>
              <a:t>Katalog - cele i funkcje wg ICP</a:t>
            </a:r>
            <a:r>
              <a:rPr lang="pl-PL" dirty="0"/>
              <a:t/>
            </a:r>
            <a:br>
              <a:rPr lang="pl-PL" dirty="0"/>
            </a:br>
            <a:r>
              <a:rPr lang="pl-PL" altLang="pl-PL" b="1" u="sng" dirty="0" smtClean="0">
                <a:solidFill>
                  <a:srgbClr val="C00000"/>
                </a:solidFill>
              </a:rPr>
              <a:t/>
            </a:r>
            <a:br>
              <a:rPr lang="pl-PL" altLang="pl-PL" b="1" u="sng" dirty="0" smtClean="0">
                <a:solidFill>
                  <a:srgbClr val="C00000"/>
                </a:solidFill>
              </a:rPr>
            </a:br>
            <a:endParaRPr lang="pl-PL" dirty="0"/>
          </a:p>
        </p:txBody>
      </p:sp>
      <p:sp>
        <p:nvSpPr>
          <p:cNvPr id="3" name="Symbol zastępczy zawartości 2"/>
          <p:cNvSpPr>
            <a:spLocks noGrp="1"/>
          </p:cNvSpPr>
          <p:nvPr>
            <p:ph idx="1"/>
          </p:nvPr>
        </p:nvSpPr>
        <p:spPr>
          <a:xfrm>
            <a:off x="428017" y="1536970"/>
            <a:ext cx="11478637" cy="5038928"/>
          </a:xfrm>
        </p:spPr>
        <p:txBody>
          <a:bodyPr>
            <a:normAutofit fontScale="92500" lnSpcReduction="10000"/>
          </a:bodyPr>
          <a:lstStyle/>
          <a:p>
            <a:pPr marL="0" indent="0">
              <a:buNone/>
            </a:pPr>
            <a:r>
              <a:rPr lang="pl-PL" sz="3000" dirty="0" smtClean="0"/>
              <a:t>Katalog powinien skutecznie i sprawnie umożliwiać:</a:t>
            </a:r>
          </a:p>
          <a:p>
            <a:r>
              <a:rPr lang="pl-PL" sz="3000" dirty="0" smtClean="0"/>
              <a:t>znalezienie </a:t>
            </a:r>
            <a:r>
              <a:rPr lang="pl-PL" sz="3000" dirty="0"/>
              <a:t>zasobów bibliograficznych w </a:t>
            </a:r>
            <a:r>
              <a:rPr lang="pl-PL" sz="3000" dirty="0" smtClean="0"/>
              <a:t>zbiorze</a:t>
            </a:r>
          </a:p>
          <a:p>
            <a:r>
              <a:rPr lang="pl-PL" sz="3000" dirty="0"/>
              <a:t>identyfikację zasobu </a:t>
            </a:r>
            <a:r>
              <a:rPr lang="pl-PL" sz="3000" dirty="0" smtClean="0"/>
              <a:t>bibliograficznego</a:t>
            </a:r>
          </a:p>
          <a:p>
            <a:r>
              <a:rPr lang="pl-PL" sz="3000" dirty="0"/>
              <a:t>wybór zasobu bibliograficznego, który odpowiada potrzebom </a:t>
            </a:r>
            <a:r>
              <a:rPr lang="pl-PL" sz="3000" dirty="0" smtClean="0"/>
              <a:t>użytkownika</a:t>
            </a:r>
          </a:p>
          <a:p>
            <a:r>
              <a:rPr lang="pl-PL" sz="3000" dirty="0"/>
              <a:t>nabycie lub otrzymanie dostępu do opisanego egzemplarza </a:t>
            </a:r>
            <a:endParaRPr lang="pl-PL" sz="3000" dirty="0" smtClean="0"/>
          </a:p>
          <a:p>
            <a:r>
              <a:rPr lang="pl-PL" sz="3000" dirty="0"/>
              <a:t>poruszanie </a:t>
            </a:r>
            <a:r>
              <a:rPr lang="pl-PL" sz="3000" dirty="0" smtClean="0"/>
              <a:t>się po </a:t>
            </a:r>
            <a:r>
              <a:rPr lang="pl-PL" sz="3000" dirty="0"/>
              <a:t>katalogu i poza </a:t>
            </a:r>
            <a:r>
              <a:rPr lang="pl-PL" sz="3000" dirty="0" smtClean="0"/>
              <a:t>nim</a:t>
            </a:r>
          </a:p>
          <a:p>
            <a:pPr marL="0" indent="0">
              <a:buNone/>
            </a:pPr>
            <a:endParaRPr lang="pl-PL" dirty="0"/>
          </a:p>
          <a:p>
            <a:pPr marL="0" indent="0">
              <a:buNone/>
            </a:pPr>
            <a:r>
              <a:rPr lang="pl-PL" altLang="pl-PL" sz="3900" b="1" dirty="0"/>
              <a:t>Najważniejsze – </a:t>
            </a:r>
            <a:r>
              <a:rPr lang="pl-PL" altLang="pl-PL" sz="3900" b="1" dirty="0" smtClean="0"/>
              <a:t>IDENTYFIKACJA </a:t>
            </a:r>
            <a:r>
              <a:rPr lang="pl-PL" altLang="pl-PL" sz="3900" dirty="0" smtClean="0"/>
              <a:t>(</a:t>
            </a:r>
            <a:r>
              <a:rPr lang="pl-PL" altLang="pl-PL" sz="3900" dirty="0" smtClean="0"/>
              <a:t>pozwala </a:t>
            </a:r>
            <a:r>
              <a:rPr lang="pl-PL" altLang="pl-PL" sz="3900" dirty="0" smtClean="0"/>
              <a:t>stwierdzić, </a:t>
            </a:r>
            <a:r>
              <a:rPr lang="pl-PL" altLang="pl-PL" sz="3900" dirty="0"/>
              <a:t>że opisana jednostka odpowiada jednostce poszukiwanej lub rozróżnić dwie albo więcej jednostek o podobnych cechach)</a:t>
            </a:r>
          </a:p>
          <a:p>
            <a:endParaRPr lang="pl-PL" dirty="0"/>
          </a:p>
        </p:txBody>
      </p:sp>
    </p:spTree>
    <p:extLst>
      <p:ext uri="{BB962C8B-B14F-4D97-AF65-F5344CB8AC3E}">
        <p14:creationId xmlns:p14="http://schemas.microsoft.com/office/powerpoint/2010/main" val="3773898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2127</Words>
  <Application>Microsoft Office PowerPoint</Application>
  <PresentationFormat>Panoramiczny</PresentationFormat>
  <Paragraphs>180</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Arial</vt:lpstr>
      <vt:lpstr>Calibri</vt:lpstr>
      <vt:lpstr>Calibri Light</vt:lpstr>
      <vt:lpstr>Wingdings</vt:lpstr>
      <vt:lpstr>Motyw pakietu Office</vt:lpstr>
      <vt:lpstr>Opracowanie formalne książek  wg Biblioteki Narodowej -  wybrane zasady z uwzględnieniem zmian</vt:lpstr>
      <vt:lpstr>Międzynarodowe zasady katalogowania</vt:lpstr>
      <vt:lpstr>ICP Słownik – wybrane definicje</vt:lpstr>
      <vt:lpstr>ICP Słownik - zmiany</vt:lpstr>
      <vt:lpstr>Międzynarodowe zasady katalogowania wg ICP </vt:lpstr>
      <vt:lpstr>Międzynarodowe zasady katalogowania wg ICP</vt:lpstr>
      <vt:lpstr>Międzynarodowe zasady katalogowania wg ICP</vt:lpstr>
      <vt:lpstr>Międzynarodowe zasady katalogowania wg ICP</vt:lpstr>
      <vt:lpstr>  Katalog - cele i funkcje wg ICP  </vt:lpstr>
      <vt:lpstr>Opis bibliograficzny – zasady tworzenia wg ICP </vt:lpstr>
      <vt:lpstr>Punkty dostępu</vt:lpstr>
      <vt:lpstr>Punkty dostępu</vt:lpstr>
      <vt:lpstr>Punkty dostępu</vt:lpstr>
      <vt:lpstr>Przepisy katalogowania książek BN - punkt wyjścia </vt:lpstr>
      <vt:lpstr>Przepisy katalogowania BN - punkt wyjścia </vt:lpstr>
      <vt:lpstr>Prezentacja programu PowerPoint</vt:lpstr>
      <vt:lpstr>Jednostka opisu </vt:lpstr>
      <vt:lpstr>Znaki umowne</vt:lpstr>
      <vt:lpstr>Pisownia i formy gramatyczne </vt:lpstr>
      <vt:lpstr>Wyjątki w interpunkcji </vt:lpstr>
      <vt:lpstr>Stosowanie skrótów </vt:lpstr>
      <vt:lpstr>Prostowanie i wyjaśnianie danych </vt:lpstr>
      <vt:lpstr>Tytuł spoza strony tytułowej i dokumentu </vt:lpstr>
      <vt:lpstr>Strefa oznaczenie odpowiedzialności </vt:lpstr>
      <vt:lpstr>Strefa wydania </vt:lpstr>
      <vt:lpstr>Strefa adresu wydawniczego  </vt:lpstr>
      <vt:lpstr>Strefa adresu wydawniczego </vt:lpstr>
      <vt:lpstr>Strefa opisu fizycznego </vt:lpstr>
      <vt:lpstr>Strefa uwag </vt:lpstr>
      <vt:lpstr>Literatura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Zmiany w opracowaniu formalnym książek  wg Biblioteki Narodowej</dc:title>
  <dc:creator>DGIOZ</dc:creator>
  <cp:lastModifiedBy>DGIOZ</cp:lastModifiedBy>
  <cp:revision>44</cp:revision>
  <dcterms:created xsi:type="dcterms:W3CDTF">2021-02-10T09:34:57Z</dcterms:created>
  <dcterms:modified xsi:type="dcterms:W3CDTF">2021-02-15T12:28:51Z</dcterms:modified>
</cp:coreProperties>
</file>