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F5B3FBC8-2C03-44C4-ABA5-F23FD66709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41425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l-PL" sz="5400" b="1" dirty="0" smtClean="0">
                <a:solidFill>
                  <a:schemeClr val="tx2"/>
                </a:solidFill>
                <a:latin typeface="Bahnschrift SemiBold" panose="020B0502040204020203" pitchFamily="34" charset="0"/>
              </a:rPr>
              <a:t/>
            </a:r>
            <a:br>
              <a:rPr lang="pl-PL" sz="5400" b="1" dirty="0" smtClean="0">
                <a:solidFill>
                  <a:schemeClr val="tx2"/>
                </a:solidFill>
                <a:latin typeface="Bahnschrift SemiBold" panose="020B0502040204020203" pitchFamily="34" charset="0"/>
              </a:rPr>
            </a:br>
            <a:r>
              <a:rPr lang="pl-PL" sz="5400" b="1" dirty="0" smtClean="0">
                <a:solidFill>
                  <a:srgbClr val="C00000"/>
                </a:solidFill>
                <a:latin typeface="Bell MT" panose="02020503060305020303" pitchFamily="18" charset="0"/>
              </a:rPr>
              <a:t>Rozbudzanie </a:t>
            </a:r>
            <a:br>
              <a:rPr lang="pl-PL" sz="5400" b="1" dirty="0" smtClean="0">
                <a:solidFill>
                  <a:srgbClr val="C00000"/>
                </a:solidFill>
                <a:latin typeface="Bell MT" panose="02020503060305020303" pitchFamily="18" charset="0"/>
              </a:rPr>
            </a:br>
            <a:r>
              <a:rPr lang="pl-PL" sz="5400" b="1" dirty="0" smtClean="0">
                <a:solidFill>
                  <a:srgbClr val="C00000"/>
                </a:solidFill>
                <a:latin typeface="Bell MT" panose="02020503060305020303" pitchFamily="18" charset="0"/>
              </a:rPr>
              <a:t>i </a:t>
            </a:r>
            <a:r>
              <a:rPr lang="pl-PL" sz="5400" b="1" dirty="0">
                <a:solidFill>
                  <a:srgbClr val="C00000"/>
                </a:solidFill>
                <a:latin typeface="Bell MT" panose="02020503060305020303" pitchFamily="18" charset="0"/>
              </a:rPr>
              <a:t>rozwijanie potrzeb czytelniczych uczniów</a:t>
            </a:r>
            <a:endParaRPr lang="pl-PL" sz="5400" dirty="0">
              <a:solidFill>
                <a:srgbClr val="C00000"/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2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83341" y="1662980"/>
            <a:ext cx="10671586" cy="2810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32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2001 r. Fundacja „ABCXXI – Cała Polska czyta dzieciom prowadzi kampanię </a:t>
            </a:r>
            <a:r>
              <a:rPr lang="pl-PL" sz="32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„Cała Polska czyta dzieciom</a:t>
            </a:r>
            <a:r>
              <a:rPr lang="pl-PL" sz="3200" b="1" dirty="0" smtClean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pl-PL" sz="3200" b="1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pl-PL" sz="3200" b="1" dirty="0" smtClean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2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której celem jest zachęcenie dyrekcji szkół </a:t>
            </a:r>
            <a:r>
              <a:rPr lang="pl-PL" sz="32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pl-PL" sz="32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nauczycieli do wprowadzenia do programu zajęć codziennego czytania uczniom dla </a:t>
            </a:r>
            <a:r>
              <a:rPr lang="pl-PL" sz="32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przyjemności.</a:t>
            </a:r>
            <a:endParaRPr lang="pl-PL" sz="32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88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323191" y="1807285"/>
            <a:ext cx="10262795" cy="2727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32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„Narodowe Czytanie” </a:t>
            </a:r>
            <a:r>
              <a:rPr lang="pl-PL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pl-PL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2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organizowane od 2012r. pod patronatem prezydenta </a:t>
            </a:r>
            <a:r>
              <a:rPr lang="pl-PL" sz="32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RP. </a:t>
            </a:r>
            <a:r>
              <a:rPr lang="pl-PL" sz="32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l-PL" sz="32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kcja </a:t>
            </a:r>
            <a:r>
              <a:rPr lang="pl-PL" sz="32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społeczna propagująca znajomość literatury narodowej, w której każdego roku odczytywane są publicznie, także w środkach masowego przekazu fragmenty wybranych </a:t>
            </a:r>
            <a:r>
              <a:rPr lang="pl-PL" sz="32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dzieł.</a:t>
            </a:r>
            <a:endParaRPr lang="pl-PL" sz="32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04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73154" y="1807285"/>
            <a:ext cx="10687400" cy="2858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2800" b="1" dirty="0" smtClean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„Ogólnopolskie </a:t>
            </a: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Wybory Książek”</a:t>
            </a:r>
            <a:r>
              <a:rPr lang="pl-PL" sz="2800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akcja zorganizowana w 2015 r. przez redakcję „Biblioteki w Szkole”, w której uczniowie na różnych etapach kształcenia wybierali trzy ich zdaniem najciekawsze książki. Wybory książek mogą być dobrą formą poznania zamiłowań czytelniczych uczniów. Można je organizować na terenie jednej szkoły lub w szkołach danej 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miejscowości,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powiatu czy województwa.</a:t>
            </a:r>
          </a:p>
        </p:txBody>
      </p:sp>
    </p:spTree>
    <p:extLst>
      <p:ext uri="{BB962C8B-B14F-4D97-AF65-F5344CB8AC3E}">
        <p14:creationId xmlns:p14="http://schemas.microsoft.com/office/powerpoint/2010/main" val="3403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516830" y="2097741"/>
            <a:ext cx="9651355" cy="2386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2016r. „Biblioteka w Szkole” corocznie organizuje akcję </a:t>
            </a: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„Jak nie czytam, jak czytam”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która ma na celu ustanowić ogólnopolski rekord czytania książek w jednym momencie i przekonać opinię publiczną o potencjale bibliotek szkolnych, 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rozwijaniu czytelnictwa.</a:t>
            </a:r>
          </a:p>
        </p:txBody>
      </p:sp>
    </p:spTree>
    <p:extLst>
      <p:ext uri="{BB962C8B-B14F-4D97-AF65-F5344CB8AC3E}">
        <p14:creationId xmlns:p14="http://schemas.microsoft.com/office/powerpoint/2010/main" val="211532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71370" y="2355926"/>
            <a:ext cx="10570353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36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2015r. </a:t>
            </a:r>
            <a:r>
              <a:rPr lang="pl-PL" sz="36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„Noc Bibliotek”</a:t>
            </a:r>
            <a:r>
              <a:rPr lang="pl-PL" sz="3600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6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pokazanie zbiorów biblioteki w połączeniu z atrakcyjnymi </a:t>
            </a:r>
            <a:r>
              <a:rPr lang="pl-PL" sz="36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działaniami, </a:t>
            </a:r>
            <a:r>
              <a:rPr lang="pl-PL" sz="36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których punktem wyjścia jest książka.</a:t>
            </a:r>
          </a:p>
        </p:txBody>
      </p:sp>
    </p:spTree>
    <p:extLst>
      <p:ext uri="{BB962C8B-B14F-4D97-AF65-F5344CB8AC3E}">
        <p14:creationId xmlns:p14="http://schemas.microsoft.com/office/powerpoint/2010/main" val="151637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76170" y="1635162"/>
            <a:ext cx="11015830" cy="3766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pl-PL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2002r. </a:t>
            </a: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pl-PL" sz="2800" b="1" dirty="0" err="1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PoczytajMY</a:t>
            </a: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program edukacyjny wspierający czytelnictwo. W ramach projektu młodzi ludzie przy wsparciu dorosłych opiekunów tworzą kluby czytelnicze i przygotowują regularne spotkania czytelnicze dla dzieci z przedszkoli, szkół podstawowych, świetlic lub domów dziecka oraz akcje czytelnicze </a:t>
            </a:r>
            <a:endParaRPr lang="pl-PL" sz="2800" dirty="0" smtClean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szkole i w sąsiedztwie.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0711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97354" y="1539446"/>
            <a:ext cx="997142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800" b="1" dirty="0" smtClean="0">
              <a:solidFill>
                <a:srgbClr val="C00000"/>
              </a:solidFill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800" b="1" dirty="0" smtClean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pl-PL" sz="3600" b="1" dirty="0" smtClean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Wielka </a:t>
            </a:r>
            <a:r>
              <a:rPr lang="pl-PL" sz="36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Zbiórka Książek</a:t>
            </a:r>
            <a:r>
              <a:rPr lang="pl-PL" sz="3600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pl-PL" sz="36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3600" dirty="0" smtClean="0">
                <a:latin typeface="Bell MT" panose="02020503060305020303" pitchFamily="18" charset="0"/>
              </a:rPr>
              <a:t>zebrane </a:t>
            </a:r>
            <a:r>
              <a:rPr lang="pl-PL" sz="3600" dirty="0">
                <a:latin typeface="Bell MT" panose="02020503060305020303" pitchFamily="18" charset="0"/>
              </a:rPr>
              <a:t>książki przeznaczone są dla dzieci, młodzieży oraz dorosłych na tworzenie bibliotek w </a:t>
            </a:r>
            <a:r>
              <a:rPr lang="pl-PL" sz="3600" dirty="0" smtClean="0">
                <a:latin typeface="Bell MT" panose="02020503060305020303" pitchFamily="18" charset="0"/>
              </a:rPr>
              <a:t>szpitalach.</a:t>
            </a:r>
            <a:endParaRPr lang="pl-PL" sz="3600" dirty="0">
              <a:latin typeface="Bell MT" panose="02020503060305020303" pitchFamily="18" charset="0"/>
            </a:endParaRPr>
          </a:p>
          <a:p>
            <a:r>
              <a:rPr lang="pl-PL" sz="2800" b="1" dirty="0">
                <a:latin typeface="Bell MT" panose="02020503060305020303" pitchFamily="18" charset="0"/>
              </a:rPr>
              <a:t> </a:t>
            </a:r>
          </a:p>
          <a:p>
            <a:endParaRPr lang="pl-PL" sz="2800" dirty="0" smtClean="0">
              <a:latin typeface="Bell MT" panose="02020503060305020303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pl-PL" sz="1400" dirty="0" smtClean="0">
              <a:latin typeface="Bell MT" panose="02020503060305020303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pl-PL" sz="1400" dirty="0" smtClean="0">
              <a:latin typeface="Bell MT" panose="02020503060305020303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pl-PL" sz="1400" dirty="0">
              <a:latin typeface="Bell MT" panose="02020503060305020303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pl-PL" sz="1400" dirty="0" smtClean="0">
              <a:latin typeface="Bell MT" panose="02020503060305020303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1400" dirty="0" smtClean="0">
                <a:latin typeface="Bell MT" panose="02020503060305020303" pitchFamily="18" charset="0"/>
              </a:rPr>
              <a:t>Źródła </a:t>
            </a:r>
            <a:r>
              <a:rPr lang="pl-PL" sz="1400" dirty="0">
                <a:latin typeface="Bell MT" panose="02020503060305020303" pitchFamily="18" charset="0"/>
              </a:rPr>
              <a:t>:</a:t>
            </a:r>
          </a:p>
          <a:p>
            <a:pPr marL="800100" indent="-342900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pl-PL" sz="1400" dirty="0">
                <a:latin typeface="Bell MT" panose="02020503060305020303" pitchFamily="18" charset="0"/>
              </a:rPr>
              <a:t>Vademecum nauczyciela bibliotekarza / Danuta </a:t>
            </a:r>
            <a:r>
              <a:rPr lang="pl-PL" sz="1400" dirty="0" err="1">
                <a:latin typeface="Bell MT" panose="02020503060305020303" pitchFamily="18" charset="0"/>
              </a:rPr>
              <a:t>Saniewska</a:t>
            </a:r>
            <a:r>
              <a:rPr lang="pl-PL" sz="1400" dirty="0">
                <a:latin typeface="Bell MT" panose="02020503060305020303" pitchFamily="18" charset="0"/>
              </a:rPr>
              <a:t>. Warszawa : Wydawnictwo Sukurs, 2020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pl-PL" sz="14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indent="-342900">
              <a:lnSpc>
                <a:spcPct val="107000"/>
              </a:lnSpc>
              <a:spcAft>
                <a:spcPts val="0"/>
              </a:spcAft>
              <a:buAutoNum type="arabicPeriod"/>
            </a:pPr>
            <a:endParaRPr lang="pl-PL" sz="14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pl-PL" sz="14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Oprac. Agnieszka </a:t>
            </a:r>
            <a:r>
              <a:rPr lang="pl-PL" sz="1400" dirty="0" err="1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Piaszczyk</a:t>
            </a:r>
            <a:endParaRPr lang="pl-PL" sz="14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800" dirty="0">
              <a:latin typeface="Bell MT" panose="02020503060305020303" pitchFamily="18" charset="0"/>
            </a:endParaRPr>
          </a:p>
          <a:p>
            <a:endParaRPr lang="pl-PL" sz="2800" dirty="0" smtClean="0">
              <a:latin typeface="Bell MT" panose="02020503060305020303" pitchFamily="18" charset="0"/>
            </a:endParaRPr>
          </a:p>
          <a:p>
            <a:endParaRPr lang="pl-PL" sz="2800" dirty="0">
              <a:latin typeface="Bell MT" panose="02020503060305020303" pitchFamily="18" charset="0"/>
            </a:endParaRPr>
          </a:p>
          <a:p>
            <a:endParaRPr lang="pl-PL" sz="2800" dirty="0" smtClean="0">
              <a:latin typeface="Bell MT" panose="02020503060305020303" pitchFamily="18" charset="0"/>
            </a:endParaRPr>
          </a:p>
          <a:p>
            <a:endParaRPr lang="pl-PL" sz="28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91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67562" y="1129553"/>
            <a:ext cx="10363826" cy="5005892"/>
          </a:xfrm>
        </p:spPr>
        <p:txBody>
          <a:bodyPr>
            <a:normAutofit fontScale="92500" lnSpcReduction="20000"/>
          </a:bodyPr>
          <a:lstStyle/>
          <a:p>
            <a:r>
              <a:rPr lang="pl-PL" sz="2600" dirty="0" smtClean="0">
                <a:latin typeface="Bell MT" panose="02020503060305020303" pitchFamily="18" charset="0"/>
              </a:rPr>
              <a:t>zakup nowości</a:t>
            </a:r>
          </a:p>
          <a:p>
            <a:endParaRPr lang="pl-PL" sz="2600" dirty="0">
              <a:latin typeface="Bell MT" panose="02020503060305020303" pitchFamily="18" charset="0"/>
            </a:endParaRPr>
          </a:p>
          <a:p>
            <a:r>
              <a:rPr lang="pl-PL" sz="2600" dirty="0" smtClean="0">
                <a:latin typeface="Bell MT" panose="02020503060305020303" pitchFamily="18" charset="0"/>
              </a:rPr>
              <a:t>dostęp </a:t>
            </a:r>
            <a:r>
              <a:rPr lang="pl-PL" sz="2600" dirty="0">
                <a:latin typeface="Bell MT" panose="02020503060305020303" pitchFamily="18" charset="0"/>
              </a:rPr>
              <a:t>do interesujących ucznia </a:t>
            </a:r>
            <a:r>
              <a:rPr lang="pl-PL" sz="2600" dirty="0" smtClean="0">
                <a:latin typeface="Bell MT" panose="02020503060305020303" pitchFamily="18" charset="0"/>
              </a:rPr>
              <a:t>zbiorów</a:t>
            </a:r>
          </a:p>
          <a:p>
            <a:endParaRPr lang="pl-PL" sz="2600" dirty="0" smtClean="0">
              <a:latin typeface="Bell MT" panose="02020503060305020303" pitchFamily="18" charset="0"/>
            </a:endParaRPr>
          </a:p>
          <a:p>
            <a:r>
              <a:rPr lang="pl-PL" sz="2600" dirty="0" smtClean="0">
                <a:latin typeface="Bell MT" panose="02020503060305020303" pitchFamily="18" charset="0"/>
              </a:rPr>
              <a:t>podjęcie </a:t>
            </a:r>
            <a:r>
              <a:rPr lang="pl-PL" sz="2600" dirty="0">
                <a:latin typeface="Bell MT" panose="02020503060305020303" pitchFamily="18" charset="0"/>
              </a:rPr>
              <a:t>działań inspirujących czytelnictwo uczniów : imprezy o różnym charakterze (szkolne, </a:t>
            </a:r>
            <a:r>
              <a:rPr lang="pl-PL" sz="2600" dirty="0" smtClean="0">
                <a:latin typeface="Bell MT" panose="02020503060305020303" pitchFamily="18" charset="0"/>
              </a:rPr>
              <a:t>lokalne -  </a:t>
            </a:r>
            <a:r>
              <a:rPr lang="pl-PL" sz="2600" dirty="0" smtClean="0">
                <a:latin typeface="Bell MT" panose="02020503060305020303" pitchFamily="18" charset="0"/>
              </a:rPr>
              <a:t>głośne </a:t>
            </a:r>
            <a:r>
              <a:rPr lang="pl-PL" sz="2600" dirty="0">
                <a:latin typeface="Bell MT" panose="02020503060305020303" pitchFamily="18" charset="0"/>
              </a:rPr>
              <a:t>czytanie, konkursy, quizy, turnieje, formy teatralne, projekty, spotkania autorskie</a:t>
            </a:r>
            <a:r>
              <a:rPr lang="pl-PL" sz="2600" dirty="0" smtClean="0">
                <a:latin typeface="Bell MT" panose="02020503060305020303" pitchFamily="18" charset="0"/>
              </a:rPr>
              <a:t>)</a:t>
            </a:r>
          </a:p>
          <a:p>
            <a:endParaRPr lang="pl-PL" sz="2600" dirty="0">
              <a:latin typeface="Bell MT" panose="02020503060305020303" pitchFamily="18" charset="0"/>
            </a:endParaRPr>
          </a:p>
          <a:p>
            <a:r>
              <a:rPr lang="pl-PL" sz="2600" dirty="0" smtClean="0">
                <a:latin typeface="Bell MT" panose="02020503060305020303" pitchFamily="18" charset="0"/>
              </a:rPr>
              <a:t>nowe </a:t>
            </a:r>
            <a:r>
              <a:rPr lang="pl-PL" sz="2600" dirty="0">
                <a:latin typeface="Bell MT" panose="02020503060305020303" pitchFamily="18" charset="0"/>
              </a:rPr>
              <a:t>formy działań takie jak eventy czytelnicze, happeningi, gry edukacyjne czy gry miejskie</a:t>
            </a:r>
          </a:p>
          <a:p>
            <a:endParaRPr lang="pl-PL" b="1" dirty="0">
              <a:latin typeface="Bell MT" panose="020205030603050203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7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85898" y="1699708"/>
            <a:ext cx="10364451" cy="35285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4800" b="1" dirty="0">
                <a:solidFill>
                  <a:srgbClr val="C00000"/>
                </a:solidFill>
                <a:latin typeface="Bell MT" panose="02020503060305020303" pitchFamily="18" charset="0"/>
              </a:rPr>
              <a:t>szkolne formy inspiracji czytelnictwa</a:t>
            </a:r>
            <a:r>
              <a:rPr lang="pl-PL" sz="6000" dirty="0">
                <a:solidFill>
                  <a:srgbClr val="C00000"/>
                </a:solidFill>
                <a:latin typeface="Bell MT" panose="02020503060305020303" pitchFamily="18" charset="0"/>
              </a:rPr>
              <a:t/>
            </a:r>
            <a:br>
              <a:rPr lang="pl-PL" sz="6000" dirty="0">
                <a:solidFill>
                  <a:srgbClr val="C00000"/>
                </a:solidFill>
                <a:latin typeface="Bell MT" panose="02020503060305020303" pitchFamily="18" charset="0"/>
              </a:rPr>
            </a:br>
            <a:endParaRPr lang="pl-PL" sz="6000" dirty="0">
              <a:solidFill>
                <a:srgbClr val="C00000"/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15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>
                <a:solidFill>
                  <a:srgbClr val="C00000"/>
                </a:solidFill>
                <a:latin typeface="Bell MT" panose="02020503060305020303" pitchFamily="18" charset="0"/>
              </a:rPr>
              <a:t>Konkursy</a:t>
            </a:r>
            <a:r>
              <a:rPr lang="pl-PL" sz="2700" b="1" dirty="0">
                <a:solidFill>
                  <a:srgbClr val="C00000"/>
                </a:solidFill>
                <a:latin typeface="Bell MT" panose="02020503060305020303" pitchFamily="18" charset="0"/>
              </a:rPr>
              <a:t>, quizy, turnieje </a:t>
            </a:r>
            <a:r>
              <a:rPr lang="pl-PL" sz="2700" b="1" dirty="0" smtClean="0">
                <a:solidFill>
                  <a:srgbClr val="C00000"/>
                </a:solidFill>
                <a:latin typeface="Bell MT" panose="02020503060305020303" pitchFamily="18" charset="0"/>
              </a:rPr>
              <a:t> </a:t>
            </a:r>
            <a:br>
              <a:rPr lang="pl-PL" sz="2700" b="1" dirty="0" smtClean="0">
                <a:solidFill>
                  <a:srgbClr val="C00000"/>
                </a:solidFill>
                <a:latin typeface="Bell MT" panose="02020503060305020303" pitchFamily="18" charset="0"/>
              </a:rPr>
            </a:br>
            <a:r>
              <a:rPr lang="pl-PL" sz="2700" b="1" dirty="0" smtClean="0">
                <a:solidFill>
                  <a:srgbClr val="C00000"/>
                </a:solidFill>
                <a:latin typeface="Bell MT" panose="02020503060305020303" pitchFamily="18" charset="0"/>
              </a:rPr>
              <a:t/>
            </a:r>
            <a:br>
              <a:rPr lang="pl-PL" sz="2700" b="1" dirty="0" smtClean="0">
                <a:solidFill>
                  <a:srgbClr val="C00000"/>
                </a:solidFill>
                <a:latin typeface="Bell MT" panose="02020503060305020303" pitchFamily="18" charset="0"/>
              </a:rPr>
            </a:br>
            <a:r>
              <a:rPr lang="pl-PL" sz="2000" b="1" dirty="0" smtClean="0">
                <a:latin typeface="Bell MT" panose="02020503060305020303" pitchFamily="18" charset="0"/>
              </a:rPr>
              <a:t>popularna </a:t>
            </a:r>
            <a:r>
              <a:rPr lang="pl-PL" sz="2000" b="1" dirty="0">
                <a:latin typeface="Bell MT" panose="02020503060305020303" pitchFamily="18" charset="0"/>
              </a:rPr>
              <a:t>forma pracy z użytkownikiem mająca na celu zainteresowanie czytaniem i </a:t>
            </a:r>
            <a:r>
              <a:rPr lang="pl-PL" sz="2000" b="1" dirty="0" smtClean="0">
                <a:latin typeface="Bell MT" panose="02020503060305020303" pitchFamily="18" charset="0"/>
              </a:rPr>
              <a:t>kształtowaniem </a:t>
            </a:r>
            <a:r>
              <a:rPr lang="pl-PL" sz="2000" b="1" dirty="0">
                <a:latin typeface="Bell MT" panose="02020503060305020303" pitchFamily="18" charset="0"/>
              </a:rPr>
              <a:t>kultury czytelniczej i </a:t>
            </a:r>
            <a:r>
              <a:rPr lang="pl-PL" sz="2000" b="1" dirty="0" smtClean="0">
                <a:latin typeface="Bell MT" panose="02020503060305020303" pitchFamily="18" charset="0"/>
              </a:rPr>
              <a:t>informacyjnej</a:t>
            </a:r>
            <a:br>
              <a:rPr lang="pl-PL" sz="2000" b="1" dirty="0" smtClean="0">
                <a:latin typeface="Bell MT" panose="02020503060305020303" pitchFamily="18" charset="0"/>
              </a:rPr>
            </a:br>
            <a:r>
              <a:rPr lang="pl-PL" sz="2000" b="1" dirty="0">
                <a:solidFill>
                  <a:srgbClr val="C00000"/>
                </a:solidFill>
                <a:latin typeface="Bell MT" panose="02020503060305020303" pitchFamily="18" charset="0"/>
              </a:rPr>
              <a:t/>
            </a:r>
            <a:br>
              <a:rPr lang="pl-PL" sz="2000" b="1" dirty="0">
                <a:solidFill>
                  <a:srgbClr val="C00000"/>
                </a:solidFill>
                <a:latin typeface="Bell MT" panose="02020503060305020303" pitchFamily="18" charset="0"/>
              </a:rPr>
            </a:br>
            <a:endParaRPr lang="pl-PL" sz="2000" b="1" dirty="0">
              <a:solidFill>
                <a:srgbClr val="C0000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24025" y="2653843"/>
            <a:ext cx="3298976" cy="856371"/>
          </a:xfrm>
        </p:spPr>
        <p:txBody>
          <a:bodyPr/>
          <a:lstStyle/>
          <a:p>
            <a:r>
              <a:rPr lang="pl-PL" sz="1800" b="1" dirty="0" smtClean="0">
                <a:solidFill>
                  <a:srgbClr val="C00000"/>
                </a:solidFill>
                <a:latin typeface="Bell MT" panose="02020503060305020303" pitchFamily="18" charset="0"/>
              </a:rPr>
              <a:t>Konkursy </a:t>
            </a:r>
            <a:r>
              <a:rPr lang="pl-PL" sz="1800" b="1" dirty="0">
                <a:solidFill>
                  <a:srgbClr val="C00000"/>
                </a:solidFill>
                <a:latin typeface="Bell MT" panose="02020503060305020303" pitchFamily="18" charset="0"/>
              </a:rPr>
              <a:t>o tematyce bibliotecznej </a:t>
            </a:r>
            <a:r>
              <a:rPr lang="pl-PL" sz="1800" b="1" dirty="0" smtClean="0">
                <a:solidFill>
                  <a:srgbClr val="C00000"/>
                </a:solidFill>
                <a:latin typeface="Bell MT" panose="02020503060305020303" pitchFamily="18" charset="0"/>
              </a:rPr>
              <a:t>i  medialnej</a:t>
            </a:r>
            <a:endParaRPr lang="pl-PL" sz="1800" b="1" dirty="0">
              <a:solidFill>
                <a:srgbClr val="C00000"/>
              </a:solidFill>
              <a:latin typeface="Bell MT" panose="02020503060305020303" pitchFamily="18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15"/>
          </p:nvPr>
        </p:nvSpPr>
        <p:spPr>
          <a:xfrm>
            <a:off x="913773" y="3526313"/>
            <a:ext cx="3298976" cy="2695446"/>
          </a:xfrm>
        </p:spPr>
        <p:txBody>
          <a:bodyPr/>
          <a:lstStyle/>
          <a:p>
            <a:endParaRPr lang="pl-PL" dirty="0"/>
          </a:p>
          <a:p>
            <a:r>
              <a:rPr lang="pl-PL" b="1" dirty="0" smtClean="0">
                <a:latin typeface="Bell MT" panose="02020503060305020303" pitchFamily="18" charset="0"/>
              </a:rPr>
              <a:t> </a:t>
            </a:r>
            <a:r>
              <a:rPr lang="pl-PL" sz="1600" dirty="0">
                <a:latin typeface="Bell MT" panose="02020503060305020303" pitchFamily="18" charset="0"/>
              </a:rPr>
              <a:t>służą umiejętności korzystania z </a:t>
            </a:r>
            <a:r>
              <a:rPr lang="pl-PL" sz="1600" dirty="0" smtClean="0">
                <a:latin typeface="Bell MT" panose="02020503060305020303" pitchFamily="18" charset="0"/>
              </a:rPr>
              <a:t>biblioteki,   z technologii </a:t>
            </a:r>
            <a:r>
              <a:rPr lang="pl-PL" sz="1600" dirty="0">
                <a:latin typeface="Bell MT" panose="02020503060305020303" pitchFamily="18" charset="0"/>
              </a:rPr>
              <a:t>informacyjnych</a:t>
            </a:r>
          </a:p>
          <a:p>
            <a:endParaRPr lang="pl-PL" sz="1600" dirty="0">
              <a:latin typeface="Bell MT" panose="02020503060305020303" pitchFamily="18" charset="0"/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451600" y="2675769"/>
            <a:ext cx="3291521" cy="576262"/>
          </a:xfrm>
        </p:spPr>
        <p:txBody>
          <a:bodyPr/>
          <a:lstStyle/>
          <a:p>
            <a:r>
              <a:rPr lang="pl-PL" sz="1800" b="1" dirty="0">
                <a:solidFill>
                  <a:srgbClr val="C00000"/>
                </a:solidFill>
                <a:latin typeface="Bell MT" panose="02020503060305020303" pitchFamily="18" charset="0"/>
              </a:rPr>
              <a:t>Konkursy czytelnicze i literackie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16"/>
          </p:nvPr>
        </p:nvSpPr>
        <p:spPr>
          <a:xfrm>
            <a:off x="4436222" y="3510214"/>
            <a:ext cx="3303351" cy="2695446"/>
          </a:xfrm>
        </p:spPr>
        <p:txBody>
          <a:bodyPr/>
          <a:lstStyle/>
          <a:p>
            <a:endParaRPr lang="pl-PL" dirty="0" smtClean="0"/>
          </a:p>
          <a:p>
            <a:r>
              <a:rPr lang="pl-PL" sz="1600" dirty="0" smtClean="0">
                <a:latin typeface="Bell MT" panose="02020503060305020303" pitchFamily="18" charset="0"/>
              </a:rPr>
              <a:t>służą </a:t>
            </a:r>
            <a:r>
              <a:rPr lang="pl-PL" sz="1600" dirty="0">
                <a:latin typeface="Bell MT" panose="02020503060305020303" pitchFamily="18" charset="0"/>
              </a:rPr>
              <a:t>znajomości i wiedzy o książkach, a także umiejętności literackich</a:t>
            </a:r>
          </a:p>
          <a:p>
            <a:endParaRPr lang="pl-PL" dirty="0">
              <a:latin typeface="Bell MT" panose="02020503060305020303" pitchFamily="18" charset="0"/>
            </a:endParaRP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3"/>
          </p:nvPr>
        </p:nvSpPr>
        <p:spPr>
          <a:xfrm>
            <a:off x="7971720" y="2675769"/>
            <a:ext cx="3304928" cy="576262"/>
          </a:xfrm>
        </p:spPr>
        <p:txBody>
          <a:bodyPr/>
          <a:lstStyle/>
          <a:p>
            <a:r>
              <a:rPr lang="pl-PL" sz="1800" b="1" dirty="0">
                <a:solidFill>
                  <a:srgbClr val="C00000"/>
                </a:solidFill>
                <a:latin typeface="Bell MT" panose="02020503060305020303" pitchFamily="18" charset="0"/>
              </a:rPr>
              <a:t>Konkursy plastyczne, fotograficzne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half" idx="17"/>
          </p:nvPr>
        </p:nvSpPr>
        <p:spPr>
          <a:xfrm>
            <a:off x="7952794" y="3526313"/>
            <a:ext cx="3304928" cy="2695446"/>
          </a:xfrm>
        </p:spPr>
        <p:txBody>
          <a:bodyPr/>
          <a:lstStyle/>
          <a:p>
            <a:endParaRPr lang="pl-PL" dirty="0" smtClean="0"/>
          </a:p>
          <a:p>
            <a:r>
              <a:rPr lang="pl-PL" sz="1600" dirty="0" smtClean="0">
                <a:latin typeface="Bell MT" panose="02020503060305020303" pitchFamily="18" charset="0"/>
              </a:rPr>
              <a:t>poprzez </a:t>
            </a:r>
            <a:r>
              <a:rPr lang="pl-PL" sz="1600" dirty="0">
                <a:latin typeface="Bell MT" panose="02020503060305020303" pitchFamily="18" charset="0"/>
              </a:rPr>
              <a:t>różne formy ekspresji przedstawiają literaturę, bibliotekę i zainteresowania uczniów</a:t>
            </a:r>
          </a:p>
          <a:p>
            <a:endParaRPr lang="pl-PL" dirty="0"/>
          </a:p>
        </p:txBody>
      </p:sp>
      <p:cxnSp>
        <p:nvCxnSpPr>
          <p:cNvPr id="11" name="Łącznik prosty ze strzałką 10"/>
          <p:cNvCxnSpPr/>
          <p:nvPr/>
        </p:nvCxnSpPr>
        <p:spPr>
          <a:xfrm flipH="1">
            <a:off x="5938221" y="3252031"/>
            <a:ext cx="10758" cy="577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>
            <a:stCxn id="7" idx="2"/>
          </p:cNvCxnSpPr>
          <p:nvPr/>
        </p:nvCxnSpPr>
        <p:spPr>
          <a:xfrm>
            <a:off x="9624184" y="3252031"/>
            <a:ext cx="0" cy="609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>
            <a:stCxn id="4" idx="0"/>
          </p:cNvCxnSpPr>
          <p:nvPr/>
        </p:nvCxnSpPr>
        <p:spPr>
          <a:xfrm>
            <a:off x="2563261" y="3526313"/>
            <a:ext cx="0" cy="421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3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46672" y="2033195"/>
            <a:ext cx="10875981" cy="2381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Apele</a:t>
            </a:r>
            <a:r>
              <a:rPr lang="pl-PL" sz="2800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forma kontaktu umożliwiająca nauczycielowi bibliotekarzowi przekazanie całej szkole informacji na temat działalności biblioteki, ważnych rocznic literackich, promowanie nowości, nagradzanie aktywnych czytelników.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Krótka forma, informacja zwięzła, interesująca, forma 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zabawowa.</a:t>
            </a:r>
            <a:endParaRPr lang="pl-PL" sz="28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10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88252" y="475920"/>
            <a:ext cx="10650070" cy="545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pl-PL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2800" b="1" dirty="0" smtClean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Turnieje </a:t>
            </a:r>
            <a:r>
              <a:rPr lang="pl-PL" sz="2800" b="1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odmiana konkursu z udziałem drużyn klasowych to sposób na ciekawe spędzenie wolnego czasu, wzmacniają więzi między uczniami, uczą pracy zespołowej 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zdrowej 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rywalizacji.</a:t>
            </a:r>
            <a:endParaRPr lang="pl-PL" sz="28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Gry planszowe </a:t>
            </a:r>
            <a:r>
              <a:rPr lang="pl-PL" sz="2800" b="1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których korzystają uczniowie w wolnym czasie lub podczas zajęć w 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bibliotece.</a:t>
            </a:r>
            <a:endParaRPr lang="pl-PL" sz="28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2800" b="1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28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Gry </a:t>
            </a:r>
            <a:r>
              <a:rPr lang="pl-PL" sz="2800" b="1" dirty="0" smtClean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terenowe -</a:t>
            </a:r>
            <a:r>
              <a:rPr lang="pl-PL" sz="2800" dirty="0"/>
              <a:t> </a:t>
            </a:r>
            <a:r>
              <a:rPr lang="pl-PL" sz="2800" dirty="0">
                <a:latin typeface="Bell MT" panose="02020503060305020303" pitchFamily="18" charset="0"/>
              </a:rPr>
              <a:t>rodzaj gier rozgrywanych najczęściej w czasie rzeczywistym, do których wykorzystuje się teren, jego topografię oraz inne </a:t>
            </a:r>
            <a:r>
              <a:rPr lang="pl-PL" sz="2800" dirty="0" smtClean="0">
                <a:latin typeface="Bell MT" panose="02020503060305020303" pitchFamily="18" charset="0"/>
              </a:rPr>
              <a:t>właściwości</a:t>
            </a:r>
            <a:r>
              <a:rPr lang="pl-PL" sz="2800" b="1" dirty="0" smtClean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lub zajęcia w formie pokoju zagadek (</a:t>
            </a:r>
            <a:r>
              <a:rPr lang="pl-PL" sz="2800" b="1" dirty="0" err="1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escape</a:t>
            </a: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800" b="1" dirty="0" err="1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room</a:t>
            </a:r>
            <a:r>
              <a:rPr lang="pl-PL" sz="2800" b="1" dirty="0" smtClean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pokoje zagadek.</a:t>
            </a:r>
            <a:endParaRPr lang="pl-PL" sz="28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32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59397" y="477594"/>
            <a:ext cx="10972800" cy="562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pl-PL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pl-PL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Małe formy teatralne </a:t>
            </a:r>
            <a:r>
              <a:rPr lang="pl-PL" sz="2800" b="1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wykorzystanie żywego słowa – recytacja, przedstawienia i inscenizacje na podstawie tekstów literackich, adaptacji lub tekstów własnych. Pozwalają odkryć uzdolnienia uczniów, pomagają w wyrabianiu pewności siebie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dostarczają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pozytywnych emocji i przeżyć 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estetycznych.</a:t>
            </a:r>
            <a:endParaRPr lang="pl-PL" sz="2800" dirty="0" smtClean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pl-PL" sz="2800" b="1" dirty="0" smtClean="0">
              <a:solidFill>
                <a:srgbClr val="C00000"/>
              </a:solidFill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2800" b="1" dirty="0" smtClean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Spotkania </a:t>
            </a: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autorskie </a:t>
            </a:r>
            <a:r>
              <a:rPr lang="pl-PL" sz="2800" b="1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formy popularyzacji literatury, służą promocji książek i ich twórców, dają możliwość poznania ludzi pióra, uczą odbioru literatury, rozumienia sztuki, zachęcają do czytelnictwa, czasem także do podjęcia własnych prób 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pisarskich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28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4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71368" y="1131319"/>
            <a:ext cx="10725375" cy="468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Sesje popularnonaukowe </a:t>
            </a:r>
            <a:r>
              <a:rPr lang="pl-PL" sz="2800" b="1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formy pracy wymagające wielu nakładów i długiego czasu. Mają one nie tylko walor naukowy, ale również wychowawczy. Na uwagę zasługuje ich ciekawa forma. W  sposób prosty, komunikatywny przekazują one wiedzę z różnych dziedzin nauki i ją popularyzują. Służą upowszechnianiu wiedzy naukowej w postaci przystępnej i zrozumiałej dla niespecjalistów, ludzi niezwiązanych zawodowo z daną 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dyscypliną.</a:t>
            </a:r>
            <a:endParaRPr lang="pl-PL" sz="2800" dirty="0">
              <a:solidFill>
                <a:srgbClr val="C00000"/>
              </a:solidFill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Głośne czytanie, opowiadanie bajek </a:t>
            </a:r>
            <a:r>
              <a:rPr lang="pl-PL" sz="2800" b="1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pl-PL" sz="2800" b="1" dirty="0">
                <a:solidFill>
                  <a:srgbClr val="C00000"/>
                </a:solidFill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8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formy pracy z żywym słowem, stosowane najczęściej z grupami uczniów </a:t>
            </a:r>
            <a:r>
              <a:rPr lang="pl-PL" sz="28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młodszych.</a:t>
            </a:r>
            <a:endParaRPr lang="pl-PL" sz="28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66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C00000"/>
                </a:solidFill>
                <a:latin typeface="Bell MT" panose="02020503060305020303" pitchFamily="18" charset="0"/>
              </a:rPr>
              <a:t>Akcje i projekty ogólnopolskie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>
                <a:latin typeface="Bell MT" panose="02020503060305020303" pitchFamily="18" charset="0"/>
              </a:rPr>
              <a:t>Uczestnictwo w imprezach i akcjach ogólnopolskich promujących czytanie i czytelnictwo</a:t>
            </a:r>
          </a:p>
        </p:txBody>
      </p:sp>
    </p:spTree>
    <p:extLst>
      <p:ext uri="{BB962C8B-B14F-4D97-AF65-F5344CB8AC3E}">
        <p14:creationId xmlns:p14="http://schemas.microsoft.com/office/powerpoint/2010/main" val="76297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Kropla</Template>
  <TotalTime>302</TotalTime>
  <Words>546</Words>
  <Application>Microsoft Office PowerPoint</Application>
  <PresentationFormat>Panoramiczny</PresentationFormat>
  <Paragraphs>63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Bahnschrift SemiBold</vt:lpstr>
      <vt:lpstr>Bell MT</vt:lpstr>
      <vt:lpstr>Calibri</vt:lpstr>
      <vt:lpstr>Times New Roman</vt:lpstr>
      <vt:lpstr>Tw Cen MT</vt:lpstr>
      <vt:lpstr>Kropla</vt:lpstr>
      <vt:lpstr> Rozbudzanie  i rozwijanie potrzeb czytelniczych uczniów</vt:lpstr>
      <vt:lpstr>Prezentacja programu PowerPoint</vt:lpstr>
      <vt:lpstr>szkolne formy inspiracji czytelnictwa </vt:lpstr>
      <vt:lpstr> Konkursy, quizy, turnieje    popularna forma pracy z użytkownikiem mająca na celu zainteresowanie czytaniem i kształtowaniem kultury czytelniczej i informacyjnej  </vt:lpstr>
      <vt:lpstr>Prezentacja programu PowerPoint</vt:lpstr>
      <vt:lpstr>Prezentacja programu PowerPoint</vt:lpstr>
      <vt:lpstr>Prezentacja programu PowerPoint</vt:lpstr>
      <vt:lpstr>Prezentacja programu PowerPoint</vt:lpstr>
      <vt:lpstr>Akcje i projekty ogólnopolskie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Rozbudzanie i rozwijanie potrzeb czytelniczych uczniów</dc:title>
  <dc:creator>duz</dc:creator>
  <cp:lastModifiedBy>duz</cp:lastModifiedBy>
  <cp:revision>30</cp:revision>
  <dcterms:created xsi:type="dcterms:W3CDTF">2020-12-05T08:53:28Z</dcterms:created>
  <dcterms:modified xsi:type="dcterms:W3CDTF">2020-12-14T13:56:14Z</dcterms:modified>
</cp:coreProperties>
</file>