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98" r:id="rId2"/>
    <p:sldMasterId id="2147483812" r:id="rId3"/>
  </p:sldMasterIdLst>
  <p:notesMasterIdLst>
    <p:notesMasterId r:id="rId41"/>
  </p:notesMasterIdLst>
  <p:sldIdLst>
    <p:sldId id="1142" r:id="rId4"/>
    <p:sldId id="1146" r:id="rId5"/>
    <p:sldId id="723" r:id="rId6"/>
    <p:sldId id="1134" r:id="rId7"/>
    <p:sldId id="1113" r:id="rId8"/>
    <p:sldId id="1114" r:id="rId9"/>
    <p:sldId id="911" r:id="rId10"/>
    <p:sldId id="1112" r:id="rId11"/>
    <p:sldId id="1125" r:id="rId12"/>
    <p:sldId id="1141" r:id="rId13"/>
    <p:sldId id="1111" r:id="rId14"/>
    <p:sldId id="1143" r:id="rId15"/>
    <p:sldId id="1144" r:id="rId16"/>
    <p:sldId id="1145" r:id="rId17"/>
    <p:sldId id="1110" r:id="rId18"/>
    <p:sldId id="1118" r:id="rId19"/>
    <p:sldId id="1119" r:id="rId20"/>
    <p:sldId id="1120" r:id="rId21"/>
    <p:sldId id="1121" r:id="rId22"/>
    <p:sldId id="1122" r:id="rId23"/>
    <p:sldId id="1123" r:id="rId24"/>
    <p:sldId id="1124" r:id="rId25"/>
    <p:sldId id="1126" r:id="rId26"/>
    <p:sldId id="1129" r:id="rId27"/>
    <p:sldId id="1130" r:id="rId28"/>
    <p:sldId id="1127" r:id="rId29"/>
    <p:sldId id="1128" r:id="rId30"/>
    <p:sldId id="1047" r:id="rId31"/>
    <p:sldId id="1131" r:id="rId32"/>
    <p:sldId id="1133" r:id="rId33"/>
    <p:sldId id="975" r:id="rId34"/>
    <p:sldId id="1135" r:id="rId35"/>
    <p:sldId id="1132" r:id="rId36"/>
    <p:sldId id="1136" r:id="rId37"/>
    <p:sldId id="1139" r:id="rId38"/>
    <p:sldId id="1138" r:id="rId39"/>
    <p:sldId id="1137" r:id="rId40"/>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Sekcja bez tytułu" id="{67E04EFB-DA67-4015-A903-35BC850A4F1D}">
          <p14:sldIdLst>
            <p14:sldId id="1142"/>
            <p14:sldId id="1146"/>
            <p14:sldId id="723"/>
            <p14:sldId id="1134"/>
            <p14:sldId id="1113"/>
            <p14:sldId id="1114"/>
            <p14:sldId id="911"/>
            <p14:sldId id="1112"/>
            <p14:sldId id="1125"/>
            <p14:sldId id="1141"/>
            <p14:sldId id="1111"/>
            <p14:sldId id="1143"/>
            <p14:sldId id="1144"/>
            <p14:sldId id="1145"/>
            <p14:sldId id="1110"/>
            <p14:sldId id="1118"/>
            <p14:sldId id="1119"/>
            <p14:sldId id="1120"/>
            <p14:sldId id="1121"/>
            <p14:sldId id="1122"/>
            <p14:sldId id="1123"/>
            <p14:sldId id="1124"/>
            <p14:sldId id="1126"/>
            <p14:sldId id="1129"/>
            <p14:sldId id="1130"/>
            <p14:sldId id="1127"/>
            <p14:sldId id="1128"/>
            <p14:sldId id="1047"/>
            <p14:sldId id="1131"/>
            <p14:sldId id="1133"/>
            <p14:sldId id="975"/>
            <p14:sldId id="1135"/>
            <p14:sldId id="1132"/>
            <p14:sldId id="1136"/>
            <p14:sldId id="1139"/>
            <p14:sldId id="1138"/>
            <p14:sldId id="1137"/>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eusz Skrobała" initials="MS" lastIdx="1" clrIdx="0">
    <p:extLst>
      <p:ext uri="{19B8F6BF-5375-455C-9EA6-DF929625EA0E}">
        <p15:presenceInfo xmlns:p15="http://schemas.microsoft.com/office/powerpoint/2012/main" userId="Mateusz Skrobał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136ED3"/>
    <a:srgbClr val="E2CC70"/>
    <a:srgbClr val="85B0F7"/>
    <a:srgbClr val="FFFF66"/>
    <a:srgbClr val="CC0066"/>
    <a:srgbClr val="126CD0"/>
    <a:srgbClr val="A3CBF7"/>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23" autoAdjust="0"/>
    <p:restoredTop sz="81070" autoAdjust="0"/>
  </p:normalViewPr>
  <p:slideViewPr>
    <p:cSldViewPr>
      <p:cViewPr varScale="1">
        <p:scale>
          <a:sx n="66" d="100"/>
          <a:sy n="66" d="100"/>
        </p:scale>
        <p:origin x="1012"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8C70727-74E5-447E-A19B-6E779A481711}" type="datetimeFigureOut">
              <a:rPr lang="pl-PL"/>
              <a:pPr>
                <a:defRPr/>
              </a:pPr>
              <a:t>03.03.2022</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C14C6F7-FEA2-4E48-9BD9-805A2CCE0753}" type="slidenum">
              <a:rPr lang="pl-PL"/>
              <a:pPr>
                <a:defRPr/>
              </a:pPr>
              <a:t>‹#›</a:t>
            </a:fld>
            <a:endParaRPr lang="pl-PL"/>
          </a:p>
        </p:txBody>
      </p:sp>
    </p:spTree>
    <p:extLst>
      <p:ext uri="{BB962C8B-B14F-4D97-AF65-F5344CB8AC3E}">
        <p14:creationId xmlns:p14="http://schemas.microsoft.com/office/powerpoint/2010/main" val="24804061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lajd tytułowy">
    <p:bg>
      <p:bgPr>
        <a:solidFill>
          <a:schemeClr val="bg1"/>
        </a:solidFill>
        <a:effectLst/>
      </p:bgPr>
    </p:bg>
    <p:spTree>
      <p:nvGrpSpPr>
        <p:cNvPr id="1" name=""/>
        <p:cNvGrpSpPr/>
        <p:nvPr/>
      </p:nvGrpSpPr>
      <p:grpSpPr>
        <a:xfrm>
          <a:off x="0" y="0"/>
          <a:ext cx="0" cy="0"/>
          <a:chOff x="0" y="0"/>
          <a:chExt cx="0" cy="0"/>
        </a:xfrm>
      </p:grpSpPr>
      <p:pic>
        <p:nvPicPr>
          <p:cNvPr id="17" name="Obraz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75656" y="628246"/>
            <a:ext cx="6473413" cy="1723527"/>
          </a:xfrm>
          <a:prstGeom prst="rect">
            <a:avLst/>
          </a:prstGeom>
        </p:spPr>
      </p:pic>
      <p:pic>
        <p:nvPicPr>
          <p:cNvPr id="2" name="Obraz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80312" y="5157192"/>
            <a:ext cx="1584176" cy="1538913"/>
          </a:xfrm>
          <a:prstGeom prst="rect">
            <a:avLst/>
          </a:prstGeom>
        </p:spPr>
      </p:pic>
      <p:sp>
        <p:nvSpPr>
          <p:cNvPr id="7" name="Freeform 7"/>
          <p:cNvSpPr>
            <a:spLocks noChangeArrowheads="1"/>
          </p:cNvSpPr>
          <p:nvPr userDrawn="1"/>
        </p:nvSpPr>
        <p:spPr bwMode="auto">
          <a:xfrm>
            <a:off x="468312" y="260350"/>
            <a:ext cx="8156575" cy="64837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34925" cap="flat" cmpd="sng">
            <a:solidFill>
              <a:srgbClr val="2181EB"/>
            </a:solidFill>
            <a:prstDash val="solid"/>
            <a:miter lim="800000"/>
            <a:headEnd/>
            <a:tailEnd/>
          </a:ln>
        </p:spPr>
        <p:txBody>
          <a:bodyPr/>
          <a:lstStyle/>
          <a:p>
            <a:endParaRPr lang="pl-PL">
              <a:ln>
                <a:solidFill>
                  <a:srgbClr val="1472DA"/>
                </a:solidFill>
              </a:ln>
              <a:solidFill>
                <a:srgbClr val="126CD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15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l-PL"/>
              <a:t>Kliknij, aby edytować style wzorca tekstu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451601" y="404813"/>
            <a:ext cx="1946275" cy="5505450"/>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11188" y="404813"/>
            <a:ext cx="5688012" cy="5505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lajd tytułowy">
    <p:bg>
      <p:bgPr>
        <a:solidFill>
          <a:schemeClr val="bg1"/>
        </a:solidFill>
        <a:effectLst/>
      </p:bgPr>
    </p:bg>
    <p:spTree>
      <p:nvGrpSpPr>
        <p:cNvPr id="1" name=""/>
        <p:cNvGrpSpPr/>
        <p:nvPr/>
      </p:nvGrpSpPr>
      <p:grpSpPr>
        <a:xfrm>
          <a:off x="0" y="0"/>
          <a:ext cx="0" cy="0"/>
          <a:chOff x="0" y="0"/>
          <a:chExt cx="0" cy="0"/>
        </a:xfrm>
      </p:grpSpPr>
      <p:pic>
        <p:nvPicPr>
          <p:cNvPr id="17" name="Obraz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75656" y="628246"/>
            <a:ext cx="6473413" cy="1723527"/>
          </a:xfrm>
          <a:prstGeom prst="rect">
            <a:avLst/>
          </a:prstGeom>
        </p:spPr>
      </p:pic>
      <p:pic>
        <p:nvPicPr>
          <p:cNvPr id="2" name="Obraz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80312" y="5157192"/>
            <a:ext cx="1584176" cy="1538913"/>
          </a:xfrm>
          <a:prstGeom prst="rect">
            <a:avLst/>
          </a:prstGeom>
        </p:spPr>
      </p:pic>
      <p:sp>
        <p:nvSpPr>
          <p:cNvPr id="7" name="Freeform 7"/>
          <p:cNvSpPr>
            <a:spLocks noChangeArrowheads="1"/>
          </p:cNvSpPr>
          <p:nvPr userDrawn="1"/>
        </p:nvSpPr>
        <p:spPr bwMode="auto">
          <a:xfrm>
            <a:off x="468312" y="260350"/>
            <a:ext cx="8156575" cy="64837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34925" cap="flat" cmpd="sng">
            <a:solidFill>
              <a:srgbClr val="2181EB"/>
            </a:solidFill>
            <a:prstDash val="solid"/>
            <a:miter lim="800000"/>
            <a:headEnd/>
            <a:tailEnd/>
          </a:ln>
        </p:spPr>
        <p:txBody>
          <a:bodyPr/>
          <a:lstStyle/>
          <a:p>
            <a:endParaRPr lang="pl-PL" dirty="0">
              <a:ln>
                <a:solidFill>
                  <a:srgbClr val="1472DA"/>
                </a:solidFill>
              </a:ln>
              <a:solidFill>
                <a:srgbClr val="126CD0"/>
              </a:solidFill>
              <a:latin typeface="Calibri" pitchFamily="34" charset="0"/>
              <a:cs typeface="Calibri" pitchFamily="34" charset="0"/>
            </a:endParaRPr>
          </a:p>
        </p:txBody>
      </p:sp>
    </p:spTree>
    <p:extLst>
      <p:ext uri="{BB962C8B-B14F-4D97-AF65-F5344CB8AC3E}">
        <p14:creationId xmlns:p14="http://schemas.microsoft.com/office/powerpoint/2010/main" val="1129604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lvl1pPr>
              <a:defRPr/>
            </a:lvl1pPr>
          </a:lstStyle>
          <a:p>
            <a:r>
              <a:rPr lang="pl-PL" dirty="0"/>
              <a:t>edytować styl</a:t>
            </a:r>
          </a:p>
        </p:txBody>
      </p:sp>
    </p:spTree>
    <p:extLst>
      <p:ext uri="{BB962C8B-B14F-4D97-AF65-F5344CB8AC3E}">
        <p14:creationId xmlns:p14="http://schemas.microsoft.com/office/powerpoint/2010/main" val="3502738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ytuł i zawartość">
    <p:bg>
      <p:bgRef idx="1001">
        <a:schemeClr val="bg1"/>
      </p:bgRef>
    </p:bg>
    <p:spTree>
      <p:nvGrpSpPr>
        <p:cNvPr id="1" name=""/>
        <p:cNvGrpSpPr/>
        <p:nvPr/>
      </p:nvGrpSpPr>
      <p:grpSpPr>
        <a:xfrm>
          <a:off x="0" y="0"/>
          <a:ext cx="0" cy="0"/>
          <a:chOff x="0" y="0"/>
          <a:chExt cx="0" cy="0"/>
        </a:xfrm>
      </p:grpSpPr>
      <p:sp>
        <p:nvSpPr>
          <p:cNvPr id="3" name="Symbol zastępczy zawartości 2"/>
          <p:cNvSpPr>
            <a:spLocks noGrp="1"/>
          </p:cNvSpPr>
          <p:nvPr>
            <p:ph idx="1" hasCustomPrompt="1"/>
          </p:nvPr>
        </p:nvSpPr>
        <p:spPr/>
        <p:txBody>
          <a:bodyPr/>
          <a:lstStyle>
            <a:lvl5pPr marL="1006078" indent="0">
              <a:buNone/>
              <a:defRPr/>
            </a:lvl5pPr>
          </a:lstStyle>
          <a:p>
            <a:pPr lvl="4"/>
            <a:r>
              <a:rPr lang="pl-PL" dirty="0"/>
              <a:t>Piąty poziom</a:t>
            </a:r>
          </a:p>
        </p:txBody>
      </p:sp>
      <p:sp>
        <p:nvSpPr>
          <p:cNvPr id="4" name="Tytuł 3"/>
          <p:cNvSpPr>
            <a:spLocks noGrp="1"/>
          </p:cNvSpPr>
          <p:nvPr>
            <p:ph type="title"/>
          </p:nvPr>
        </p:nvSpPr>
        <p:spPr>
          <a:xfrm>
            <a:off x="611189" y="404813"/>
            <a:ext cx="7786687" cy="1008062"/>
          </a:xfrm>
        </p:spPr>
        <p:txBody>
          <a:bodyPr/>
          <a:lstStyle/>
          <a:p>
            <a:r>
              <a:rPr lang="pl-PL" dirty="0"/>
              <a:t>Kliknij, aby edytować styl</a:t>
            </a:r>
          </a:p>
        </p:txBody>
      </p:sp>
    </p:spTree>
    <p:extLst>
      <p:ext uri="{BB962C8B-B14F-4D97-AF65-F5344CB8AC3E}">
        <p14:creationId xmlns:p14="http://schemas.microsoft.com/office/powerpoint/2010/main" val="2655327010"/>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lstStyle>
            <a:lvl1pPr algn="l">
              <a:defRPr sz="3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pl-PL"/>
              <a:t>Kliknij, aby edytować style wzorca tekstu</a:t>
            </a:r>
          </a:p>
        </p:txBody>
      </p:sp>
    </p:spTree>
    <p:extLst>
      <p:ext uri="{BB962C8B-B14F-4D97-AF65-F5344CB8AC3E}">
        <p14:creationId xmlns:p14="http://schemas.microsoft.com/office/powerpoint/2010/main" val="3397731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11188" y="1700213"/>
            <a:ext cx="3816350" cy="42100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579939" y="1700213"/>
            <a:ext cx="3817937" cy="42100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7292895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6" name="Symbol zastępczy zawartości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015560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755651" y="404812"/>
            <a:ext cx="7776789" cy="5976515"/>
          </a:xfrm>
        </p:spPr>
        <p:txBody>
          <a:bodyPr/>
          <a:lstStyle/>
          <a:p>
            <a:r>
              <a:rPr lang="pl-PL"/>
              <a:t>Kliknij, aby edytować styl</a:t>
            </a:r>
          </a:p>
        </p:txBody>
      </p:sp>
    </p:spTree>
    <p:extLst>
      <p:ext uri="{BB962C8B-B14F-4D97-AF65-F5344CB8AC3E}">
        <p14:creationId xmlns:p14="http://schemas.microsoft.com/office/powerpoint/2010/main" val="814344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lvl1pPr>
              <a:defRPr/>
            </a:lvl1pPr>
          </a:lstStyle>
          <a:p>
            <a:r>
              <a:rPr lang="pl-PL" dirty="0"/>
              <a:t>edytować styl</a:t>
            </a:r>
          </a:p>
        </p:txBody>
      </p:sp>
    </p:spTree>
    <p:extLst>
      <p:ext uri="{BB962C8B-B14F-4D97-AF65-F5344CB8AC3E}">
        <p14:creationId xmlns:p14="http://schemas.microsoft.com/office/powerpoint/2010/main" val="17574440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96915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1500" b="1"/>
            </a:lvl1pPr>
          </a:lstStyle>
          <a:p>
            <a:r>
              <a:rPr lang="pl-PL"/>
              <a:t>Kliknij, aby edytować styl</a:t>
            </a:r>
          </a:p>
        </p:txBody>
      </p:sp>
      <p:sp>
        <p:nvSpPr>
          <p:cNvPr id="3" name="Symbol zastępczy zawartości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l-PL"/>
              <a:t>Kliknij, aby edytować style wzorca tekstu</a:t>
            </a:r>
          </a:p>
        </p:txBody>
      </p:sp>
    </p:spTree>
    <p:extLst>
      <p:ext uri="{BB962C8B-B14F-4D97-AF65-F5344CB8AC3E}">
        <p14:creationId xmlns:p14="http://schemas.microsoft.com/office/powerpoint/2010/main" val="2903991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15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l-PL"/>
              <a:t>Kliknij, aby edytować style wzorca tekstu</a:t>
            </a:r>
          </a:p>
        </p:txBody>
      </p:sp>
    </p:spTree>
    <p:extLst>
      <p:ext uri="{BB962C8B-B14F-4D97-AF65-F5344CB8AC3E}">
        <p14:creationId xmlns:p14="http://schemas.microsoft.com/office/powerpoint/2010/main" val="3600798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2051237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451601" y="404813"/>
            <a:ext cx="1946275" cy="5505450"/>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11188" y="404813"/>
            <a:ext cx="5688012" cy="5505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3012646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lajd tytułowy">
    <p:bg>
      <p:bgPr>
        <a:solidFill>
          <a:schemeClr val="bg1"/>
        </a:solidFill>
        <a:effectLst/>
      </p:bgPr>
    </p:bg>
    <p:spTree>
      <p:nvGrpSpPr>
        <p:cNvPr id="1" name=""/>
        <p:cNvGrpSpPr/>
        <p:nvPr/>
      </p:nvGrpSpPr>
      <p:grpSpPr>
        <a:xfrm>
          <a:off x="0" y="0"/>
          <a:ext cx="0" cy="0"/>
          <a:chOff x="0" y="0"/>
          <a:chExt cx="0" cy="0"/>
        </a:xfrm>
      </p:grpSpPr>
      <p:pic>
        <p:nvPicPr>
          <p:cNvPr id="17" name="Obraz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75656" y="628247"/>
            <a:ext cx="6473413" cy="1723527"/>
          </a:xfrm>
          <a:prstGeom prst="rect">
            <a:avLst/>
          </a:prstGeom>
        </p:spPr>
      </p:pic>
      <p:pic>
        <p:nvPicPr>
          <p:cNvPr id="2" name="Obraz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80312" y="5157193"/>
            <a:ext cx="1584176" cy="1538913"/>
          </a:xfrm>
          <a:prstGeom prst="rect">
            <a:avLst/>
          </a:prstGeom>
        </p:spPr>
      </p:pic>
      <p:sp>
        <p:nvSpPr>
          <p:cNvPr id="7" name="Freeform 7"/>
          <p:cNvSpPr>
            <a:spLocks noChangeArrowheads="1"/>
          </p:cNvSpPr>
          <p:nvPr userDrawn="1"/>
        </p:nvSpPr>
        <p:spPr bwMode="auto">
          <a:xfrm>
            <a:off x="468313" y="260350"/>
            <a:ext cx="8156575" cy="64837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34925" cap="flat" cmpd="sng">
            <a:solidFill>
              <a:srgbClr val="2181EB"/>
            </a:solidFill>
            <a:prstDash val="solid"/>
            <a:miter lim="800000"/>
            <a:headEnd/>
            <a:tailEnd/>
          </a:ln>
        </p:spPr>
        <p:txBody>
          <a:bodyPr lIns="86180" tIns="43090" rIns="86180" bIns="43090"/>
          <a:lstStyle/>
          <a:p>
            <a:endParaRPr lang="pl-PL">
              <a:ln>
                <a:solidFill>
                  <a:srgbClr val="1472DA"/>
                </a:solidFill>
              </a:ln>
              <a:solidFill>
                <a:srgbClr val="126CD0"/>
              </a:solidFill>
            </a:endParaRPr>
          </a:p>
        </p:txBody>
      </p:sp>
    </p:spTree>
    <p:extLst>
      <p:ext uri="{BB962C8B-B14F-4D97-AF65-F5344CB8AC3E}">
        <p14:creationId xmlns:p14="http://schemas.microsoft.com/office/powerpoint/2010/main" val="12798001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lvl1pPr>
              <a:defRPr/>
            </a:lvl1pPr>
          </a:lstStyle>
          <a:p>
            <a:r>
              <a:rPr lang="pl-PL" dirty="0"/>
              <a:t>edytować styl</a:t>
            </a:r>
          </a:p>
        </p:txBody>
      </p:sp>
    </p:spTree>
    <p:extLst>
      <p:ext uri="{BB962C8B-B14F-4D97-AF65-F5344CB8AC3E}">
        <p14:creationId xmlns:p14="http://schemas.microsoft.com/office/powerpoint/2010/main" val="209646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ytuł i zawartość">
    <p:bg>
      <p:bgRef idx="1001">
        <a:schemeClr val="bg1"/>
      </p:bgRef>
    </p:bg>
    <p:spTree>
      <p:nvGrpSpPr>
        <p:cNvPr id="1" name=""/>
        <p:cNvGrpSpPr/>
        <p:nvPr/>
      </p:nvGrpSpPr>
      <p:grpSpPr>
        <a:xfrm>
          <a:off x="0" y="0"/>
          <a:ext cx="0" cy="0"/>
          <a:chOff x="0" y="0"/>
          <a:chExt cx="0" cy="0"/>
        </a:xfrm>
      </p:grpSpPr>
      <p:sp>
        <p:nvSpPr>
          <p:cNvPr id="3" name="Symbol zastępczy zawartości 2"/>
          <p:cNvSpPr>
            <a:spLocks noGrp="1"/>
          </p:cNvSpPr>
          <p:nvPr>
            <p:ph idx="1" hasCustomPrompt="1"/>
          </p:nvPr>
        </p:nvSpPr>
        <p:spPr/>
        <p:txBody>
          <a:bodyPr/>
          <a:lstStyle>
            <a:lvl5pPr marL="948206" indent="0">
              <a:buNone/>
              <a:defRPr/>
            </a:lvl5pPr>
          </a:lstStyle>
          <a:p>
            <a:pPr lvl="4"/>
            <a:r>
              <a:rPr lang="pl-PL" dirty="0"/>
              <a:t>Piąty poziom</a:t>
            </a:r>
          </a:p>
        </p:txBody>
      </p:sp>
      <p:sp>
        <p:nvSpPr>
          <p:cNvPr id="4" name="Tytuł 3"/>
          <p:cNvSpPr>
            <a:spLocks noGrp="1"/>
          </p:cNvSpPr>
          <p:nvPr>
            <p:ph type="title"/>
          </p:nvPr>
        </p:nvSpPr>
        <p:spPr>
          <a:xfrm>
            <a:off x="611190" y="404813"/>
            <a:ext cx="7786687" cy="1008062"/>
          </a:xfrm>
        </p:spPr>
        <p:txBody>
          <a:bodyPr/>
          <a:lstStyle/>
          <a:p>
            <a:r>
              <a:rPr lang="pl-PL" dirty="0"/>
              <a:t>Kliknij, aby edytować styl</a:t>
            </a:r>
          </a:p>
        </p:txBody>
      </p:sp>
    </p:spTree>
    <p:extLst>
      <p:ext uri="{BB962C8B-B14F-4D97-AF65-F5344CB8AC3E}">
        <p14:creationId xmlns:p14="http://schemas.microsoft.com/office/powerpoint/2010/main" val="2052620279"/>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3"/>
            <a:ext cx="7772400" cy="1362075"/>
          </a:xfrm>
        </p:spPr>
        <p:txBody>
          <a:bodyPr/>
          <a:lstStyle>
            <a:lvl1pPr algn="l">
              <a:defRPr sz="2865"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1394"/>
            </a:lvl1pPr>
            <a:lvl2pPr marL="323176" indent="0">
              <a:buNone/>
              <a:defRPr sz="1239"/>
            </a:lvl2pPr>
            <a:lvl3pPr marL="646352" indent="0">
              <a:buNone/>
              <a:defRPr sz="1161"/>
            </a:lvl3pPr>
            <a:lvl4pPr marL="969527" indent="0">
              <a:buNone/>
              <a:defRPr sz="1007"/>
            </a:lvl4pPr>
            <a:lvl5pPr marL="1292703" indent="0">
              <a:buNone/>
              <a:defRPr sz="1007"/>
            </a:lvl5pPr>
            <a:lvl6pPr marL="1615878" indent="0">
              <a:buNone/>
              <a:defRPr sz="1007"/>
            </a:lvl6pPr>
            <a:lvl7pPr marL="1939054" indent="0">
              <a:buNone/>
              <a:defRPr sz="1007"/>
            </a:lvl7pPr>
            <a:lvl8pPr marL="2262230" indent="0">
              <a:buNone/>
              <a:defRPr sz="1007"/>
            </a:lvl8pPr>
            <a:lvl9pPr marL="2585406" indent="0">
              <a:buNone/>
              <a:defRPr sz="1007"/>
            </a:lvl9pPr>
          </a:lstStyle>
          <a:p>
            <a:pPr lvl="0"/>
            <a:r>
              <a:rPr lang="pl-PL"/>
              <a:t>Kliknij, aby edytować style wzorca tekstu</a:t>
            </a:r>
          </a:p>
        </p:txBody>
      </p:sp>
    </p:spTree>
    <p:extLst>
      <p:ext uri="{BB962C8B-B14F-4D97-AF65-F5344CB8AC3E}">
        <p14:creationId xmlns:p14="http://schemas.microsoft.com/office/powerpoint/2010/main" val="40974338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11188" y="1700213"/>
            <a:ext cx="3816350" cy="4210050"/>
          </a:xfrm>
        </p:spPr>
        <p:txBody>
          <a:bodyPr/>
          <a:lstStyle>
            <a:lvl1pPr>
              <a:defRPr sz="2013"/>
            </a:lvl1pPr>
            <a:lvl2pPr>
              <a:defRPr sz="1703"/>
            </a:lvl2pPr>
            <a:lvl3pPr>
              <a:defRPr sz="1394"/>
            </a:lvl3pPr>
            <a:lvl4pPr>
              <a:defRPr sz="1239"/>
            </a:lvl4pPr>
            <a:lvl5pPr>
              <a:defRPr sz="1239"/>
            </a:lvl5pPr>
            <a:lvl6pPr>
              <a:defRPr sz="1239"/>
            </a:lvl6pPr>
            <a:lvl7pPr>
              <a:defRPr sz="1239"/>
            </a:lvl7pPr>
            <a:lvl8pPr>
              <a:defRPr sz="1239"/>
            </a:lvl8pPr>
            <a:lvl9pPr>
              <a:defRPr sz="1239"/>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579940" y="1700213"/>
            <a:ext cx="3817937" cy="4210050"/>
          </a:xfrm>
        </p:spPr>
        <p:txBody>
          <a:bodyPr/>
          <a:lstStyle>
            <a:lvl1pPr>
              <a:defRPr sz="2013"/>
            </a:lvl1pPr>
            <a:lvl2pPr>
              <a:defRPr sz="1703"/>
            </a:lvl2pPr>
            <a:lvl3pPr>
              <a:defRPr sz="1394"/>
            </a:lvl3pPr>
            <a:lvl4pPr>
              <a:defRPr sz="1239"/>
            </a:lvl4pPr>
            <a:lvl5pPr>
              <a:defRPr sz="1239"/>
            </a:lvl5pPr>
            <a:lvl6pPr>
              <a:defRPr sz="1239"/>
            </a:lvl6pPr>
            <a:lvl7pPr>
              <a:defRPr sz="1239"/>
            </a:lvl7pPr>
            <a:lvl8pPr>
              <a:defRPr sz="1239"/>
            </a:lvl8pPr>
            <a:lvl9pPr>
              <a:defRPr sz="1239"/>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630852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ytuł i zawartość">
    <p:bg>
      <p:bgRef idx="1001">
        <a:schemeClr val="bg1"/>
      </p:bgRef>
    </p:bg>
    <p:spTree>
      <p:nvGrpSpPr>
        <p:cNvPr id="1" name=""/>
        <p:cNvGrpSpPr/>
        <p:nvPr/>
      </p:nvGrpSpPr>
      <p:grpSpPr>
        <a:xfrm>
          <a:off x="0" y="0"/>
          <a:ext cx="0" cy="0"/>
          <a:chOff x="0" y="0"/>
          <a:chExt cx="0" cy="0"/>
        </a:xfrm>
      </p:grpSpPr>
      <p:sp>
        <p:nvSpPr>
          <p:cNvPr id="3" name="Symbol zastępczy zawartości 2"/>
          <p:cNvSpPr>
            <a:spLocks noGrp="1"/>
          </p:cNvSpPr>
          <p:nvPr>
            <p:ph idx="1" hasCustomPrompt="1"/>
          </p:nvPr>
        </p:nvSpPr>
        <p:spPr/>
        <p:txBody>
          <a:bodyPr/>
          <a:lstStyle>
            <a:lvl5pPr marL="1006078" indent="0">
              <a:buNone/>
              <a:defRPr/>
            </a:lvl5pPr>
          </a:lstStyle>
          <a:p>
            <a:pPr lvl="4"/>
            <a:r>
              <a:rPr lang="pl-PL" dirty="0"/>
              <a:t>Piąty poziom</a:t>
            </a:r>
          </a:p>
        </p:txBody>
      </p:sp>
      <p:sp>
        <p:nvSpPr>
          <p:cNvPr id="4" name="Tytuł 3"/>
          <p:cNvSpPr>
            <a:spLocks noGrp="1"/>
          </p:cNvSpPr>
          <p:nvPr>
            <p:ph type="title"/>
          </p:nvPr>
        </p:nvSpPr>
        <p:spPr>
          <a:xfrm>
            <a:off x="611189" y="404813"/>
            <a:ext cx="7786687" cy="1008062"/>
          </a:xfrm>
        </p:spPr>
        <p:txBody>
          <a:bodyPr/>
          <a:lstStyle/>
          <a:p>
            <a:r>
              <a:rPr lang="pl-PL" dirty="0"/>
              <a:t>Kliknij, aby edytować styl</a:t>
            </a:r>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1" y="1535113"/>
            <a:ext cx="4040188" cy="639762"/>
          </a:xfrm>
        </p:spPr>
        <p:txBody>
          <a:bodyPr anchor="b"/>
          <a:lstStyle>
            <a:lvl1pPr marL="0" indent="0">
              <a:buNone/>
              <a:defRPr sz="1703" b="1"/>
            </a:lvl1pPr>
            <a:lvl2pPr marL="323176" indent="0">
              <a:buNone/>
              <a:defRPr sz="1394" b="1"/>
            </a:lvl2pPr>
            <a:lvl3pPr marL="646352" indent="0">
              <a:buNone/>
              <a:defRPr sz="1239" b="1"/>
            </a:lvl3pPr>
            <a:lvl4pPr marL="969527" indent="0">
              <a:buNone/>
              <a:defRPr sz="1161" b="1"/>
            </a:lvl4pPr>
            <a:lvl5pPr marL="1292703" indent="0">
              <a:buNone/>
              <a:defRPr sz="1161" b="1"/>
            </a:lvl5pPr>
            <a:lvl6pPr marL="1615878" indent="0">
              <a:buNone/>
              <a:defRPr sz="1161" b="1"/>
            </a:lvl6pPr>
            <a:lvl7pPr marL="1939054" indent="0">
              <a:buNone/>
              <a:defRPr sz="1161" b="1"/>
            </a:lvl7pPr>
            <a:lvl8pPr marL="2262230" indent="0">
              <a:buNone/>
              <a:defRPr sz="1161" b="1"/>
            </a:lvl8pPr>
            <a:lvl9pPr marL="2585406" indent="0">
              <a:buNone/>
              <a:defRPr sz="1161" b="1"/>
            </a:lvl9pPr>
          </a:lstStyle>
          <a:p>
            <a:pPr lvl="0"/>
            <a:r>
              <a:rPr lang="pl-PL"/>
              <a:t>Kliknij, aby edytować style wzorca tekstu</a:t>
            </a:r>
          </a:p>
        </p:txBody>
      </p:sp>
      <p:sp>
        <p:nvSpPr>
          <p:cNvPr id="4" name="Symbol zastępczy zawartości 3"/>
          <p:cNvSpPr>
            <a:spLocks noGrp="1"/>
          </p:cNvSpPr>
          <p:nvPr>
            <p:ph sz="half" idx="2"/>
          </p:nvPr>
        </p:nvSpPr>
        <p:spPr>
          <a:xfrm>
            <a:off x="457201" y="2174875"/>
            <a:ext cx="4040188" cy="3951288"/>
          </a:xfrm>
        </p:spPr>
        <p:txBody>
          <a:bodyPr/>
          <a:lstStyle>
            <a:lvl1pPr>
              <a:defRPr sz="1703"/>
            </a:lvl1pPr>
            <a:lvl2pPr>
              <a:defRPr sz="1394"/>
            </a:lvl2pPr>
            <a:lvl3pPr>
              <a:defRPr sz="1239"/>
            </a:lvl3pPr>
            <a:lvl4pPr>
              <a:defRPr sz="1161"/>
            </a:lvl4pPr>
            <a:lvl5pPr>
              <a:defRPr sz="1161"/>
            </a:lvl5pPr>
            <a:lvl6pPr>
              <a:defRPr sz="1161"/>
            </a:lvl6pPr>
            <a:lvl7pPr>
              <a:defRPr sz="1161"/>
            </a:lvl7pPr>
            <a:lvl8pPr>
              <a:defRPr sz="1161"/>
            </a:lvl8pPr>
            <a:lvl9pPr>
              <a:defRPr sz="1161"/>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7" y="1535113"/>
            <a:ext cx="4041775" cy="639762"/>
          </a:xfrm>
        </p:spPr>
        <p:txBody>
          <a:bodyPr anchor="b"/>
          <a:lstStyle>
            <a:lvl1pPr marL="0" indent="0">
              <a:buNone/>
              <a:defRPr sz="1703" b="1"/>
            </a:lvl1pPr>
            <a:lvl2pPr marL="323176" indent="0">
              <a:buNone/>
              <a:defRPr sz="1394" b="1"/>
            </a:lvl2pPr>
            <a:lvl3pPr marL="646352" indent="0">
              <a:buNone/>
              <a:defRPr sz="1239" b="1"/>
            </a:lvl3pPr>
            <a:lvl4pPr marL="969527" indent="0">
              <a:buNone/>
              <a:defRPr sz="1161" b="1"/>
            </a:lvl4pPr>
            <a:lvl5pPr marL="1292703" indent="0">
              <a:buNone/>
              <a:defRPr sz="1161" b="1"/>
            </a:lvl5pPr>
            <a:lvl6pPr marL="1615878" indent="0">
              <a:buNone/>
              <a:defRPr sz="1161" b="1"/>
            </a:lvl6pPr>
            <a:lvl7pPr marL="1939054" indent="0">
              <a:buNone/>
              <a:defRPr sz="1161" b="1"/>
            </a:lvl7pPr>
            <a:lvl8pPr marL="2262230" indent="0">
              <a:buNone/>
              <a:defRPr sz="1161" b="1"/>
            </a:lvl8pPr>
            <a:lvl9pPr marL="2585406" indent="0">
              <a:buNone/>
              <a:defRPr sz="1161" b="1"/>
            </a:lvl9pPr>
          </a:lstStyle>
          <a:p>
            <a:pPr lvl="0"/>
            <a:r>
              <a:rPr lang="pl-PL"/>
              <a:t>Kliknij, aby edytować style wzorca tekstu</a:t>
            </a:r>
          </a:p>
        </p:txBody>
      </p:sp>
      <p:sp>
        <p:nvSpPr>
          <p:cNvPr id="6" name="Symbol zastępczy zawartości 5"/>
          <p:cNvSpPr>
            <a:spLocks noGrp="1"/>
          </p:cNvSpPr>
          <p:nvPr>
            <p:ph sz="quarter" idx="4"/>
          </p:nvPr>
        </p:nvSpPr>
        <p:spPr>
          <a:xfrm>
            <a:off x="4645027" y="2174875"/>
            <a:ext cx="4041775" cy="3951288"/>
          </a:xfrm>
        </p:spPr>
        <p:txBody>
          <a:bodyPr/>
          <a:lstStyle>
            <a:lvl1pPr>
              <a:defRPr sz="1703"/>
            </a:lvl1pPr>
            <a:lvl2pPr>
              <a:defRPr sz="1394"/>
            </a:lvl2pPr>
            <a:lvl3pPr>
              <a:defRPr sz="1239"/>
            </a:lvl3pPr>
            <a:lvl4pPr>
              <a:defRPr sz="1161"/>
            </a:lvl4pPr>
            <a:lvl5pPr>
              <a:defRPr sz="1161"/>
            </a:lvl5pPr>
            <a:lvl6pPr>
              <a:defRPr sz="1161"/>
            </a:lvl6pPr>
            <a:lvl7pPr>
              <a:defRPr sz="1161"/>
            </a:lvl7pPr>
            <a:lvl8pPr>
              <a:defRPr sz="1161"/>
            </a:lvl8pPr>
            <a:lvl9pPr>
              <a:defRPr sz="1161"/>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5740698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755652" y="404812"/>
            <a:ext cx="7776789" cy="5976515"/>
          </a:xfrm>
        </p:spPr>
        <p:txBody>
          <a:bodyPr/>
          <a:lstStyle/>
          <a:p>
            <a:r>
              <a:rPr lang="pl-PL"/>
              <a:t>Kliknij, aby edytować styl</a:t>
            </a:r>
          </a:p>
        </p:txBody>
      </p:sp>
    </p:spTree>
    <p:extLst>
      <p:ext uri="{BB962C8B-B14F-4D97-AF65-F5344CB8AC3E}">
        <p14:creationId xmlns:p14="http://schemas.microsoft.com/office/powerpoint/2010/main" val="14488116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95912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1394" b="1"/>
            </a:lvl1pPr>
          </a:lstStyle>
          <a:p>
            <a:r>
              <a:rPr lang="pl-PL"/>
              <a:t>Kliknij, aby edytować styl</a:t>
            </a:r>
          </a:p>
        </p:txBody>
      </p:sp>
      <p:sp>
        <p:nvSpPr>
          <p:cNvPr id="3" name="Symbol zastępczy zawartości 2"/>
          <p:cNvSpPr>
            <a:spLocks noGrp="1"/>
          </p:cNvSpPr>
          <p:nvPr>
            <p:ph idx="1"/>
          </p:nvPr>
        </p:nvSpPr>
        <p:spPr>
          <a:xfrm>
            <a:off x="3575050" y="273053"/>
            <a:ext cx="5111750" cy="5853113"/>
          </a:xfrm>
        </p:spPr>
        <p:txBody>
          <a:bodyPr/>
          <a:lstStyle>
            <a:lvl1pPr>
              <a:defRPr sz="2245"/>
            </a:lvl1pPr>
            <a:lvl2pPr>
              <a:defRPr sz="2013"/>
            </a:lvl2pPr>
            <a:lvl3pPr>
              <a:defRPr sz="1703"/>
            </a:lvl3pPr>
            <a:lvl4pPr>
              <a:defRPr sz="1394"/>
            </a:lvl4pPr>
            <a:lvl5pPr>
              <a:defRPr sz="1394"/>
            </a:lvl5pPr>
            <a:lvl6pPr>
              <a:defRPr sz="1394"/>
            </a:lvl6pPr>
            <a:lvl7pPr>
              <a:defRPr sz="1394"/>
            </a:lvl7pPr>
            <a:lvl8pPr>
              <a:defRPr sz="1394"/>
            </a:lvl8pPr>
            <a:lvl9pPr>
              <a:defRPr sz="1394"/>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1" y="1435103"/>
            <a:ext cx="3008313" cy="4691063"/>
          </a:xfrm>
        </p:spPr>
        <p:txBody>
          <a:bodyPr/>
          <a:lstStyle>
            <a:lvl1pPr marL="0" indent="0">
              <a:buNone/>
              <a:defRPr sz="1007"/>
            </a:lvl1pPr>
            <a:lvl2pPr marL="323176" indent="0">
              <a:buNone/>
              <a:defRPr sz="852"/>
            </a:lvl2pPr>
            <a:lvl3pPr marL="646352" indent="0">
              <a:buNone/>
              <a:defRPr sz="697"/>
            </a:lvl3pPr>
            <a:lvl4pPr marL="969527" indent="0">
              <a:buNone/>
              <a:defRPr sz="619"/>
            </a:lvl4pPr>
            <a:lvl5pPr marL="1292703" indent="0">
              <a:buNone/>
              <a:defRPr sz="619"/>
            </a:lvl5pPr>
            <a:lvl6pPr marL="1615878" indent="0">
              <a:buNone/>
              <a:defRPr sz="619"/>
            </a:lvl6pPr>
            <a:lvl7pPr marL="1939054" indent="0">
              <a:buNone/>
              <a:defRPr sz="619"/>
            </a:lvl7pPr>
            <a:lvl8pPr marL="2262230" indent="0">
              <a:buNone/>
              <a:defRPr sz="619"/>
            </a:lvl8pPr>
            <a:lvl9pPr marL="2585406" indent="0">
              <a:buNone/>
              <a:defRPr sz="619"/>
            </a:lvl9pPr>
          </a:lstStyle>
          <a:p>
            <a:pPr lvl="0"/>
            <a:r>
              <a:rPr lang="pl-PL"/>
              <a:t>Kliknij, aby edytować style wzorca tekstu</a:t>
            </a:r>
          </a:p>
        </p:txBody>
      </p:sp>
    </p:spTree>
    <p:extLst>
      <p:ext uri="{BB962C8B-B14F-4D97-AF65-F5344CB8AC3E}">
        <p14:creationId xmlns:p14="http://schemas.microsoft.com/office/powerpoint/2010/main" val="9239874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1394"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2245"/>
            </a:lvl1pPr>
            <a:lvl2pPr marL="323176" indent="0">
              <a:buNone/>
              <a:defRPr sz="2013"/>
            </a:lvl2pPr>
            <a:lvl3pPr marL="646352" indent="0">
              <a:buNone/>
              <a:defRPr sz="1703"/>
            </a:lvl3pPr>
            <a:lvl4pPr marL="969527" indent="0">
              <a:buNone/>
              <a:defRPr sz="1394"/>
            </a:lvl4pPr>
            <a:lvl5pPr marL="1292703" indent="0">
              <a:buNone/>
              <a:defRPr sz="1394"/>
            </a:lvl5pPr>
            <a:lvl6pPr marL="1615878" indent="0">
              <a:buNone/>
              <a:defRPr sz="1394"/>
            </a:lvl6pPr>
            <a:lvl7pPr marL="1939054" indent="0">
              <a:buNone/>
              <a:defRPr sz="1394"/>
            </a:lvl7pPr>
            <a:lvl8pPr marL="2262230" indent="0">
              <a:buNone/>
              <a:defRPr sz="1394"/>
            </a:lvl8pPr>
            <a:lvl9pPr marL="2585406" indent="0">
              <a:buNone/>
              <a:defRPr sz="1394"/>
            </a:lvl9pPr>
          </a:lstStyle>
          <a:p>
            <a:pPr lvl="0"/>
            <a:endParaRPr lang="pl-PL" noProof="0"/>
          </a:p>
        </p:txBody>
      </p:sp>
      <p:sp>
        <p:nvSpPr>
          <p:cNvPr id="4" name="Symbol zastępczy tekstu 3"/>
          <p:cNvSpPr>
            <a:spLocks noGrp="1"/>
          </p:cNvSpPr>
          <p:nvPr>
            <p:ph type="body" sz="half" idx="2"/>
          </p:nvPr>
        </p:nvSpPr>
        <p:spPr>
          <a:xfrm>
            <a:off x="1792288" y="5367339"/>
            <a:ext cx="5486400" cy="804862"/>
          </a:xfrm>
        </p:spPr>
        <p:txBody>
          <a:bodyPr/>
          <a:lstStyle>
            <a:lvl1pPr marL="0" indent="0">
              <a:buNone/>
              <a:defRPr sz="1007"/>
            </a:lvl1pPr>
            <a:lvl2pPr marL="323176" indent="0">
              <a:buNone/>
              <a:defRPr sz="852"/>
            </a:lvl2pPr>
            <a:lvl3pPr marL="646352" indent="0">
              <a:buNone/>
              <a:defRPr sz="697"/>
            </a:lvl3pPr>
            <a:lvl4pPr marL="969527" indent="0">
              <a:buNone/>
              <a:defRPr sz="619"/>
            </a:lvl4pPr>
            <a:lvl5pPr marL="1292703" indent="0">
              <a:buNone/>
              <a:defRPr sz="619"/>
            </a:lvl5pPr>
            <a:lvl6pPr marL="1615878" indent="0">
              <a:buNone/>
              <a:defRPr sz="619"/>
            </a:lvl6pPr>
            <a:lvl7pPr marL="1939054" indent="0">
              <a:buNone/>
              <a:defRPr sz="619"/>
            </a:lvl7pPr>
            <a:lvl8pPr marL="2262230" indent="0">
              <a:buNone/>
              <a:defRPr sz="619"/>
            </a:lvl8pPr>
            <a:lvl9pPr marL="2585406" indent="0">
              <a:buNone/>
              <a:defRPr sz="619"/>
            </a:lvl9pPr>
          </a:lstStyle>
          <a:p>
            <a:pPr lvl="0"/>
            <a:r>
              <a:rPr lang="pl-PL"/>
              <a:t>Kliknij, aby edytować style wzorca tekstu</a:t>
            </a:r>
          </a:p>
        </p:txBody>
      </p:sp>
    </p:spTree>
    <p:extLst>
      <p:ext uri="{BB962C8B-B14F-4D97-AF65-F5344CB8AC3E}">
        <p14:creationId xmlns:p14="http://schemas.microsoft.com/office/powerpoint/2010/main" val="7629370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0110819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451602" y="404813"/>
            <a:ext cx="1946275" cy="5505450"/>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11188" y="404813"/>
            <a:ext cx="5688012" cy="5505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37937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lstStyle>
            <a:lvl1pPr algn="l">
              <a:defRPr sz="3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pl-PL"/>
              <a:t>Kliknij, aby edytować style wzorca tekstu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11188" y="1700213"/>
            <a:ext cx="3816350" cy="42100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579939" y="1700213"/>
            <a:ext cx="3817937" cy="42100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6" name="Symbol zastępczy zawartości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755651" y="404812"/>
            <a:ext cx="7776789" cy="5976515"/>
          </a:xfrm>
        </p:spPr>
        <p:txBody>
          <a:bodyPr/>
          <a:lstStyle/>
          <a:p>
            <a:r>
              <a:rPr lang="pl-PL"/>
              <a:t>Kliknij, aby edytować styl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1500" b="1"/>
            </a:lvl1pPr>
          </a:lstStyle>
          <a:p>
            <a:r>
              <a:rPr lang="pl-PL"/>
              <a:t>Kliknij, aby edytować styl</a:t>
            </a:r>
          </a:p>
        </p:txBody>
      </p:sp>
      <p:sp>
        <p:nvSpPr>
          <p:cNvPr id="3" name="Symbol zastępczy zawartości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l-PL"/>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1" y="404813"/>
            <a:ext cx="6696075" cy="1008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altLang="en-US"/>
              <a:t>Kliknij, aby edytować styl wzorca tytułu</a:t>
            </a:r>
          </a:p>
        </p:txBody>
      </p:sp>
      <p:sp>
        <p:nvSpPr>
          <p:cNvPr id="1027" name="Freeform 7"/>
          <p:cNvSpPr>
            <a:spLocks noChangeArrowheads="1"/>
          </p:cNvSpPr>
          <p:nvPr/>
        </p:nvSpPr>
        <p:spPr bwMode="auto">
          <a:xfrm>
            <a:off x="468312" y="260350"/>
            <a:ext cx="8156575" cy="64837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34925" cap="flat" cmpd="sng">
            <a:solidFill>
              <a:srgbClr val="126CD0"/>
            </a:solidFill>
            <a:prstDash val="solid"/>
            <a:miter lim="800000"/>
            <a:headEnd/>
            <a:tailEnd/>
          </a:ln>
        </p:spPr>
        <p:txBody>
          <a:bodyPr/>
          <a:lstStyle/>
          <a:p>
            <a:endParaRPr lang="pl-PL">
              <a:ln>
                <a:solidFill>
                  <a:srgbClr val="1472DA"/>
                </a:solidFill>
              </a:ln>
              <a:solidFill>
                <a:srgbClr val="126CD0"/>
              </a:solidFill>
            </a:endParaRPr>
          </a:p>
        </p:txBody>
      </p:sp>
      <p:sp>
        <p:nvSpPr>
          <p:cNvPr id="1031" name="Rectangle 12"/>
          <p:cNvSpPr>
            <a:spLocks noGrp="1" noChangeArrowheads="1"/>
          </p:cNvSpPr>
          <p:nvPr>
            <p:ph type="body" idx="1"/>
          </p:nvPr>
        </p:nvSpPr>
        <p:spPr bwMode="auto">
          <a:xfrm>
            <a:off x="611189" y="1700213"/>
            <a:ext cx="7786687" cy="421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altLang="pl-PL" dirty="0"/>
              <a:t>Kliknij, aby edytować style wzorca tekstu</a:t>
            </a:r>
          </a:p>
          <a:p>
            <a:pPr lvl="1"/>
            <a:r>
              <a:rPr lang="pl-PL" altLang="pl-PL" dirty="0"/>
              <a:t>Drugi poziom</a:t>
            </a:r>
          </a:p>
          <a:p>
            <a:pPr lvl="2"/>
            <a:r>
              <a:rPr lang="pl-PL" altLang="pl-PL" dirty="0"/>
              <a:t>Trzeci poziom</a:t>
            </a:r>
          </a:p>
          <a:p>
            <a:pPr lvl="3"/>
            <a:r>
              <a:rPr lang="pl-PL" altLang="pl-PL" dirty="0"/>
              <a:t>Czwarty poziom</a:t>
            </a:r>
          </a:p>
          <a:p>
            <a:pPr lvl="4"/>
            <a:r>
              <a:rPr lang="pl-PL" altLang="pl-PL" dirty="0"/>
              <a:t>Piąty poziom</a:t>
            </a:r>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Lst>
  <p:txStyles>
    <p:titleStyle>
      <a:lvl1pPr algn="l" rtl="0" eaLnBrk="0" fontAlgn="base" hangingPunct="0">
        <a:spcBef>
          <a:spcPct val="0"/>
        </a:spcBef>
        <a:spcAft>
          <a:spcPct val="0"/>
        </a:spcAft>
        <a:defRPr sz="3150">
          <a:solidFill>
            <a:schemeClr val="tx2"/>
          </a:solidFill>
          <a:latin typeface="+mj-lt"/>
          <a:ea typeface="+mj-ea"/>
          <a:cs typeface="+mj-cs"/>
        </a:defRPr>
      </a:lvl1pPr>
      <a:lvl2pPr algn="l" rtl="0" eaLnBrk="0" fontAlgn="base" hangingPunct="0">
        <a:spcBef>
          <a:spcPct val="0"/>
        </a:spcBef>
        <a:spcAft>
          <a:spcPct val="0"/>
        </a:spcAft>
        <a:defRPr sz="3150">
          <a:solidFill>
            <a:schemeClr val="tx2"/>
          </a:solidFill>
          <a:latin typeface="Garamond" pitchFamily="18" charset="0"/>
          <a:cs typeface="Arial" charset="0"/>
        </a:defRPr>
      </a:lvl2pPr>
      <a:lvl3pPr algn="l" rtl="0" eaLnBrk="0" fontAlgn="base" hangingPunct="0">
        <a:spcBef>
          <a:spcPct val="0"/>
        </a:spcBef>
        <a:spcAft>
          <a:spcPct val="0"/>
        </a:spcAft>
        <a:defRPr sz="3150">
          <a:solidFill>
            <a:schemeClr val="tx2"/>
          </a:solidFill>
          <a:latin typeface="Garamond" pitchFamily="18" charset="0"/>
          <a:cs typeface="Arial" charset="0"/>
        </a:defRPr>
      </a:lvl3pPr>
      <a:lvl4pPr algn="l" rtl="0" eaLnBrk="0" fontAlgn="base" hangingPunct="0">
        <a:spcBef>
          <a:spcPct val="0"/>
        </a:spcBef>
        <a:spcAft>
          <a:spcPct val="0"/>
        </a:spcAft>
        <a:defRPr sz="3150">
          <a:solidFill>
            <a:schemeClr val="tx2"/>
          </a:solidFill>
          <a:latin typeface="Garamond" pitchFamily="18" charset="0"/>
          <a:cs typeface="Arial" charset="0"/>
        </a:defRPr>
      </a:lvl4pPr>
      <a:lvl5pPr algn="l" rtl="0" eaLnBrk="0" fontAlgn="base" hangingPunct="0">
        <a:spcBef>
          <a:spcPct val="0"/>
        </a:spcBef>
        <a:spcAft>
          <a:spcPct val="0"/>
        </a:spcAft>
        <a:defRPr sz="3150">
          <a:solidFill>
            <a:schemeClr val="tx2"/>
          </a:solidFill>
          <a:latin typeface="Garamond" pitchFamily="18" charset="0"/>
          <a:cs typeface="Arial" charset="0"/>
        </a:defRPr>
      </a:lvl5pPr>
      <a:lvl6pPr marL="342900" algn="l" rtl="0" fontAlgn="base">
        <a:spcBef>
          <a:spcPct val="0"/>
        </a:spcBef>
        <a:spcAft>
          <a:spcPct val="0"/>
        </a:spcAft>
        <a:defRPr sz="3150">
          <a:solidFill>
            <a:schemeClr val="tx2"/>
          </a:solidFill>
          <a:latin typeface="Garamond" pitchFamily="18" charset="0"/>
          <a:cs typeface="Arial" charset="0"/>
        </a:defRPr>
      </a:lvl6pPr>
      <a:lvl7pPr marL="685800" algn="l" rtl="0" fontAlgn="base">
        <a:spcBef>
          <a:spcPct val="0"/>
        </a:spcBef>
        <a:spcAft>
          <a:spcPct val="0"/>
        </a:spcAft>
        <a:defRPr sz="3150">
          <a:solidFill>
            <a:schemeClr val="tx2"/>
          </a:solidFill>
          <a:latin typeface="Garamond" pitchFamily="18" charset="0"/>
          <a:cs typeface="Arial" charset="0"/>
        </a:defRPr>
      </a:lvl7pPr>
      <a:lvl8pPr marL="1028700" algn="l" rtl="0" fontAlgn="base">
        <a:spcBef>
          <a:spcPct val="0"/>
        </a:spcBef>
        <a:spcAft>
          <a:spcPct val="0"/>
        </a:spcAft>
        <a:defRPr sz="3150">
          <a:solidFill>
            <a:schemeClr val="tx2"/>
          </a:solidFill>
          <a:latin typeface="Garamond" pitchFamily="18" charset="0"/>
          <a:cs typeface="Arial" charset="0"/>
        </a:defRPr>
      </a:lvl8pPr>
      <a:lvl9pPr marL="1371600" algn="l" rtl="0" fontAlgn="base">
        <a:spcBef>
          <a:spcPct val="0"/>
        </a:spcBef>
        <a:spcAft>
          <a:spcPct val="0"/>
        </a:spcAft>
        <a:defRPr sz="3150">
          <a:solidFill>
            <a:schemeClr val="tx2"/>
          </a:solidFill>
          <a:latin typeface="Garamond" pitchFamily="18" charset="0"/>
          <a:cs typeface="Arial" charset="0"/>
        </a:defRPr>
      </a:lvl9pPr>
    </p:titleStyle>
    <p:bodyStyle>
      <a:lvl1pPr marL="257175" indent="-257175" algn="l" rtl="0" eaLnBrk="0" fontAlgn="base" hangingPunct="0">
        <a:spcBef>
          <a:spcPct val="20000"/>
        </a:spcBef>
        <a:spcAft>
          <a:spcPct val="0"/>
        </a:spcAft>
        <a:buClr>
          <a:schemeClr val="accent1"/>
        </a:buClr>
        <a:buSzPct val="65000"/>
        <a:buFont typeface="Wingdings" pitchFamily="2" charset="2"/>
        <a:buChar char="n"/>
        <a:defRPr sz="2250">
          <a:solidFill>
            <a:schemeClr val="tx1"/>
          </a:solidFill>
          <a:latin typeface="+mn-lt"/>
          <a:ea typeface="+mn-ea"/>
          <a:cs typeface="+mn-cs"/>
        </a:defRPr>
      </a:lvl1pPr>
      <a:lvl2pPr marL="502444" indent="-244079" algn="l" rtl="0" eaLnBrk="0" fontAlgn="base" hangingPunct="0">
        <a:spcBef>
          <a:spcPct val="20000"/>
        </a:spcBef>
        <a:spcAft>
          <a:spcPct val="0"/>
        </a:spcAft>
        <a:buClr>
          <a:schemeClr val="accent2"/>
        </a:buClr>
        <a:buSzPct val="60000"/>
        <a:buFont typeface="Wingdings" pitchFamily="2" charset="2"/>
        <a:buChar char="q"/>
        <a:defRPr sz="1950">
          <a:solidFill>
            <a:schemeClr val="tx1"/>
          </a:solidFill>
          <a:latin typeface="+mn-lt"/>
          <a:cs typeface="+mn-cs"/>
        </a:defRPr>
      </a:lvl2pPr>
      <a:lvl3pPr marL="766763" indent="-263129" algn="l" rtl="0" eaLnBrk="0" fontAlgn="base" hangingPunct="0">
        <a:spcBef>
          <a:spcPct val="20000"/>
        </a:spcBef>
        <a:spcAft>
          <a:spcPct val="0"/>
        </a:spcAft>
        <a:buClr>
          <a:schemeClr val="accent1"/>
        </a:buClr>
        <a:buSzPct val="65000"/>
        <a:buFont typeface="Wingdings" pitchFamily="2" charset="2"/>
        <a:buChar char="n"/>
        <a:defRPr sz="1650">
          <a:solidFill>
            <a:schemeClr val="tx1"/>
          </a:solidFill>
          <a:latin typeface="+mn-lt"/>
          <a:cs typeface="+mn-cs"/>
        </a:defRPr>
      </a:lvl3pPr>
      <a:lvl4pPr marL="1004888" indent="-236935" algn="l" rtl="0" eaLnBrk="0" fontAlgn="base" hangingPunct="0">
        <a:spcBef>
          <a:spcPct val="20000"/>
        </a:spcBef>
        <a:spcAft>
          <a:spcPct val="0"/>
        </a:spcAft>
        <a:buClr>
          <a:schemeClr val="accent2"/>
        </a:buClr>
        <a:buSzPct val="70000"/>
        <a:buFont typeface="Wingdings" pitchFamily="2" charset="2"/>
        <a:buChar char="q"/>
        <a:defRPr sz="1500">
          <a:solidFill>
            <a:schemeClr val="tx1"/>
          </a:solidFill>
          <a:latin typeface="+mn-lt"/>
          <a:cs typeface="+mn-cs"/>
        </a:defRPr>
      </a:lvl4pPr>
      <a:lvl5pPr marL="1260872" indent="-254794" algn="l" rtl="0" eaLnBrk="0" fontAlgn="base" hangingPunct="0">
        <a:spcBef>
          <a:spcPct val="20000"/>
        </a:spcBef>
        <a:spcAft>
          <a:spcPct val="0"/>
        </a:spcAft>
        <a:buClr>
          <a:schemeClr val="accent1"/>
        </a:buClr>
        <a:buSzPct val="75000"/>
        <a:buFont typeface="Wingdings" pitchFamily="2" charset="2"/>
        <a:buChar char="§"/>
        <a:defRPr sz="1500">
          <a:solidFill>
            <a:schemeClr val="tx1"/>
          </a:solidFill>
          <a:latin typeface="+mn-lt"/>
          <a:cs typeface="+mn-cs"/>
        </a:defRPr>
      </a:lvl5pPr>
      <a:lvl6pPr marL="1603772" indent="-254794" algn="l" rtl="0" fontAlgn="base">
        <a:spcBef>
          <a:spcPct val="20000"/>
        </a:spcBef>
        <a:spcAft>
          <a:spcPct val="0"/>
        </a:spcAft>
        <a:buClr>
          <a:schemeClr val="accent1"/>
        </a:buClr>
        <a:buSzPct val="75000"/>
        <a:buFont typeface="Wingdings" pitchFamily="2" charset="2"/>
        <a:buChar char="§"/>
        <a:defRPr sz="1500">
          <a:solidFill>
            <a:schemeClr val="tx1"/>
          </a:solidFill>
          <a:latin typeface="+mn-lt"/>
          <a:cs typeface="+mn-cs"/>
        </a:defRPr>
      </a:lvl6pPr>
      <a:lvl7pPr marL="1946672" indent="-254794" algn="l" rtl="0" fontAlgn="base">
        <a:spcBef>
          <a:spcPct val="20000"/>
        </a:spcBef>
        <a:spcAft>
          <a:spcPct val="0"/>
        </a:spcAft>
        <a:buClr>
          <a:schemeClr val="accent1"/>
        </a:buClr>
        <a:buSzPct val="75000"/>
        <a:buFont typeface="Wingdings" pitchFamily="2" charset="2"/>
        <a:buChar char="§"/>
        <a:defRPr sz="1500">
          <a:solidFill>
            <a:schemeClr val="tx1"/>
          </a:solidFill>
          <a:latin typeface="+mn-lt"/>
          <a:cs typeface="+mn-cs"/>
        </a:defRPr>
      </a:lvl7pPr>
      <a:lvl8pPr marL="2289572" indent="-254794" algn="l" rtl="0" fontAlgn="base">
        <a:spcBef>
          <a:spcPct val="20000"/>
        </a:spcBef>
        <a:spcAft>
          <a:spcPct val="0"/>
        </a:spcAft>
        <a:buClr>
          <a:schemeClr val="accent1"/>
        </a:buClr>
        <a:buSzPct val="75000"/>
        <a:buFont typeface="Wingdings" pitchFamily="2" charset="2"/>
        <a:buChar char="§"/>
        <a:defRPr sz="1500">
          <a:solidFill>
            <a:schemeClr val="tx1"/>
          </a:solidFill>
          <a:latin typeface="+mn-lt"/>
          <a:cs typeface="+mn-cs"/>
        </a:defRPr>
      </a:lvl8pPr>
      <a:lvl9pPr marL="2632472" indent="-254794" algn="l" rtl="0" fontAlgn="base">
        <a:spcBef>
          <a:spcPct val="20000"/>
        </a:spcBef>
        <a:spcAft>
          <a:spcPct val="0"/>
        </a:spcAft>
        <a:buClr>
          <a:schemeClr val="accent1"/>
        </a:buClr>
        <a:buSzPct val="75000"/>
        <a:buFont typeface="Wingdings" pitchFamily="2" charset="2"/>
        <a:buChar char="§"/>
        <a:defRPr sz="1500">
          <a:solidFill>
            <a:schemeClr val="tx1"/>
          </a:solidFill>
          <a:latin typeface="+mn-lt"/>
          <a:cs typeface="+mn-cs"/>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1" y="404813"/>
            <a:ext cx="6696075" cy="1008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altLang="en-US"/>
              <a:t>Kliknij, aby edytować styl wzorca tytułu</a:t>
            </a:r>
          </a:p>
        </p:txBody>
      </p:sp>
      <p:sp>
        <p:nvSpPr>
          <p:cNvPr id="1027" name="Freeform 7"/>
          <p:cNvSpPr>
            <a:spLocks noChangeArrowheads="1"/>
          </p:cNvSpPr>
          <p:nvPr/>
        </p:nvSpPr>
        <p:spPr bwMode="auto">
          <a:xfrm>
            <a:off x="468312" y="260350"/>
            <a:ext cx="8156575" cy="64837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34925" cap="flat" cmpd="sng">
            <a:solidFill>
              <a:srgbClr val="126CD0"/>
            </a:solidFill>
            <a:prstDash val="solid"/>
            <a:miter lim="800000"/>
            <a:headEnd/>
            <a:tailEnd/>
          </a:ln>
        </p:spPr>
        <p:txBody>
          <a:bodyPr/>
          <a:lstStyle/>
          <a:p>
            <a:endParaRPr lang="pl-PL" dirty="0">
              <a:ln>
                <a:solidFill>
                  <a:srgbClr val="1472DA"/>
                </a:solidFill>
              </a:ln>
              <a:solidFill>
                <a:srgbClr val="126CD0"/>
              </a:solidFill>
              <a:latin typeface="Calibri" pitchFamily="34" charset="0"/>
              <a:cs typeface="Calibri" pitchFamily="34" charset="0"/>
            </a:endParaRPr>
          </a:p>
        </p:txBody>
      </p:sp>
      <p:sp>
        <p:nvSpPr>
          <p:cNvPr id="1031" name="Rectangle 12"/>
          <p:cNvSpPr>
            <a:spLocks noGrp="1" noChangeArrowheads="1"/>
          </p:cNvSpPr>
          <p:nvPr>
            <p:ph type="body" idx="1"/>
          </p:nvPr>
        </p:nvSpPr>
        <p:spPr bwMode="auto">
          <a:xfrm>
            <a:off x="611189" y="1700213"/>
            <a:ext cx="7786687" cy="421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altLang="pl-PL" dirty="0"/>
              <a:t>Kliknij, aby edytować style wzorca tekstu</a:t>
            </a:r>
          </a:p>
          <a:p>
            <a:pPr lvl="1"/>
            <a:r>
              <a:rPr lang="pl-PL" altLang="pl-PL" dirty="0"/>
              <a:t>Drugi poziom</a:t>
            </a:r>
          </a:p>
          <a:p>
            <a:pPr lvl="2"/>
            <a:r>
              <a:rPr lang="pl-PL" altLang="pl-PL" dirty="0"/>
              <a:t>Trzeci poziom</a:t>
            </a:r>
          </a:p>
          <a:p>
            <a:pPr lvl="3"/>
            <a:r>
              <a:rPr lang="pl-PL" altLang="pl-PL" dirty="0"/>
              <a:t>Czwarty poziom</a:t>
            </a:r>
          </a:p>
          <a:p>
            <a:pPr lvl="4"/>
            <a:r>
              <a:rPr lang="pl-PL" altLang="pl-PL" dirty="0"/>
              <a:t>Piąty poziom</a:t>
            </a:r>
          </a:p>
        </p:txBody>
      </p:sp>
    </p:spTree>
    <p:extLst>
      <p:ext uri="{BB962C8B-B14F-4D97-AF65-F5344CB8AC3E}">
        <p14:creationId xmlns:p14="http://schemas.microsoft.com/office/powerpoint/2010/main" val="993431116"/>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Lst>
  <p:txStyles>
    <p:titleStyle>
      <a:lvl1pPr algn="l" rtl="0" eaLnBrk="0" fontAlgn="base" hangingPunct="0">
        <a:spcBef>
          <a:spcPct val="0"/>
        </a:spcBef>
        <a:spcAft>
          <a:spcPct val="0"/>
        </a:spcAft>
        <a:defRPr sz="3150">
          <a:solidFill>
            <a:schemeClr val="tx2"/>
          </a:solidFill>
          <a:latin typeface="+mj-lt"/>
          <a:ea typeface="+mj-ea"/>
          <a:cs typeface="+mj-cs"/>
        </a:defRPr>
      </a:lvl1pPr>
      <a:lvl2pPr algn="l" rtl="0" eaLnBrk="0" fontAlgn="base" hangingPunct="0">
        <a:spcBef>
          <a:spcPct val="0"/>
        </a:spcBef>
        <a:spcAft>
          <a:spcPct val="0"/>
        </a:spcAft>
        <a:defRPr sz="3150">
          <a:solidFill>
            <a:schemeClr val="tx2"/>
          </a:solidFill>
          <a:latin typeface="Garamond" pitchFamily="18" charset="0"/>
          <a:cs typeface="Arial" charset="0"/>
        </a:defRPr>
      </a:lvl2pPr>
      <a:lvl3pPr algn="l" rtl="0" eaLnBrk="0" fontAlgn="base" hangingPunct="0">
        <a:spcBef>
          <a:spcPct val="0"/>
        </a:spcBef>
        <a:spcAft>
          <a:spcPct val="0"/>
        </a:spcAft>
        <a:defRPr sz="3150">
          <a:solidFill>
            <a:schemeClr val="tx2"/>
          </a:solidFill>
          <a:latin typeface="Garamond" pitchFamily="18" charset="0"/>
          <a:cs typeface="Arial" charset="0"/>
        </a:defRPr>
      </a:lvl3pPr>
      <a:lvl4pPr algn="l" rtl="0" eaLnBrk="0" fontAlgn="base" hangingPunct="0">
        <a:spcBef>
          <a:spcPct val="0"/>
        </a:spcBef>
        <a:spcAft>
          <a:spcPct val="0"/>
        </a:spcAft>
        <a:defRPr sz="3150">
          <a:solidFill>
            <a:schemeClr val="tx2"/>
          </a:solidFill>
          <a:latin typeface="Garamond" pitchFamily="18" charset="0"/>
          <a:cs typeface="Arial" charset="0"/>
        </a:defRPr>
      </a:lvl4pPr>
      <a:lvl5pPr algn="l" rtl="0" eaLnBrk="0" fontAlgn="base" hangingPunct="0">
        <a:spcBef>
          <a:spcPct val="0"/>
        </a:spcBef>
        <a:spcAft>
          <a:spcPct val="0"/>
        </a:spcAft>
        <a:defRPr sz="3150">
          <a:solidFill>
            <a:schemeClr val="tx2"/>
          </a:solidFill>
          <a:latin typeface="Garamond" pitchFamily="18" charset="0"/>
          <a:cs typeface="Arial" charset="0"/>
        </a:defRPr>
      </a:lvl5pPr>
      <a:lvl6pPr marL="342900" algn="l" rtl="0" fontAlgn="base">
        <a:spcBef>
          <a:spcPct val="0"/>
        </a:spcBef>
        <a:spcAft>
          <a:spcPct val="0"/>
        </a:spcAft>
        <a:defRPr sz="3150">
          <a:solidFill>
            <a:schemeClr val="tx2"/>
          </a:solidFill>
          <a:latin typeface="Garamond" pitchFamily="18" charset="0"/>
          <a:cs typeface="Arial" charset="0"/>
        </a:defRPr>
      </a:lvl6pPr>
      <a:lvl7pPr marL="685800" algn="l" rtl="0" fontAlgn="base">
        <a:spcBef>
          <a:spcPct val="0"/>
        </a:spcBef>
        <a:spcAft>
          <a:spcPct val="0"/>
        </a:spcAft>
        <a:defRPr sz="3150">
          <a:solidFill>
            <a:schemeClr val="tx2"/>
          </a:solidFill>
          <a:latin typeface="Garamond" pitchFamily="18" charset="0"/>
          <a:cs typeface="Arial" charset="0"/>
        </a:defRPr>
      </a:lvl7pPr>
      <a:lvl8pPr marL="1028700" algn="l" rtl="0" fontAlgn="base">
        <a:spcBef>
          <a:spcPct val="0"/>
        </a:spcBef>
        <a:spcAft>
          <a:spcPct val="0"/>
        </a:spcAft>
        <a:defRPr sz="3150">
          <a:solidFill>
            <a:schemeClr val="tx2"/>
          </a:solidFill>
          <a:latin typeface="Garamond" pitchFamily="18" charset="0"/>
          <a:cs typeface="Arial" charset="0"/>
        </a:defRPr>
      </a:lvl8pPr>
      <a:lvl9pPr marL="1371600" algn="l" rtl="0" fontAlgn="base">
        <a:spcBef>
          <a:spcPct val="0"/>
        </a:spcBef>
        <a:spcAft>
          <a:spcPct val="0"/>
        </a:spcAft>
        <a:defRPr sz="3150">
          <a:solidFill>
            <a:schemeClr val="tx2"/>
          </a:solidFill>
          <a:latin typeface="Garamond" pitchFamily="18" charset="0"/>
          <a:cs typeface="Arial" charset="0"/>
        </a:defRPr>
      </a:lvl9pPr>
    </p:titleStyle>
    <p:bodyStyle>
      <a:lvl1pPr marL="257175" indent="-257175" algn="l" rtl="0" eaLnBrk="0" fontAlgn="base" hangingPunct="0">
        <a:spcBef>
          <a:spcPct val="20000"/>
        </a:spcBef>
        <a:spcAft>
          <a:spcPct val="0"/>
        </a:spcAft>
        <a:buClr>
          <a:schemeClr val="accent1"/>
        </a:buClr>
        <a:buSzPct val="65000"/>
        <a:buFont typeface="Wingdings" pitchFamily="2" charset="2"/>
        <a:buChar char="n"/>
        <a:defRPr sz="2250">
          <a:solidFill>
            <a:schemeClr val="tx1"/>
          </a:solidFill>
          <a:latin typeface="Calibri" pitchFamily="34" charset="0"/>
          <a:ea typeface="+mn-ea"/>
          <a:cs typeface="+mn-cs"/>
        </a:defRPr>
      </a:lvl1pPr>
      <a:lvl2pPr marL="502444" indent="-244079" algn="l" rtl="0" eaLnBrk="0" fontAlgn="base" hangingPunct="0">
        <a:spcBef>
          <a:spcPct val="20000"/>
        </a:spcBef>
        <a:spcAft>
          <a:spcPct val="0"/>
        </a:spcAft>
        <a:buClr>
          <a:schemeClr val="accent2"/>
        </a:buClr>
        <a:buSzPct val="60000"/>
        <a:buFont typeface="Wingdings" pitchFamily="2" charset="2"/>
        <a:buChar char="q"/>
        <a:defRPr sz="1950">
          <a:solidFill>
            <a:schemeClr val="tx1"/>
          </a:solidFill>
          <a:latin typeface="Calibri" pitchFamily="34" charset="0"/>
          <a:cs typeface="+mn-cs"/>
        </a:defRPr>
      </a:lvl2pPr>
      <a:lvl3pPr marL="766763" indent="-263129" algn="l" rtl="0" eaLnBrk="0" fontAlgn="base" hangingPunct="0">
        <a:spcBef>
          <a:spcPct val="20000"/>
        </a:spcBef>
        <a:spcAft>
          <a:spcPct val="0"/>
        </a:spcAft>
        <a:buClr>
          <a:schemeClr val="accent1"/>
        </a:buClr>
        <a:buSzPct val="65000"/>
        <a:buFont typeface="Wingdings" pitchFamily="2" charset="2"/>
        <a:buChar char="n"/>
        <a:defRPr sz="1650">
          <a:solidFill>
            <a:schemeClr val="tx1"/>
          </a:solidFill>
          <a:latin typeface="Calibri" pitchFamily="34" charset="0"/>
          <a:cs typeface="+mn-cs"/>
        </a:defRPr>
      </a:lvl3pPr>
      <a:lvl4pPr marL="1004888" indent="-236935" algn="l" rtl="0" eaLnBrk="0" fontAlgn="base" hangingPunct="0">
        <a:spcBef>
          <a:spcPct val="20000"/>
        </a:spcBef>
        <a:spcAft>
          <a:spcPct val="0"/>
        </a:spcAft>
        <a:buClr>
          <a:schemeClr val="accent2"/>
        </a:buClr>
        <a:buSzPct val="70000"/>
        <a:buFont typeface="Wingdings" pitchFamily="2" charset="2"/>
        <a:buChar char="q"/>
        <a:defRPr sz="1500">
          <a:solidFill>
            <a:schemeClr val="tx1"/>
          </a:solidFill>
          <a:latin typeface="Calibri" pitchFamily="34" charset="0"/>
          <a:cs typeface="+mn-cs"/>
        </a:defRPr>
      </a:lvl4pPr>
      <a:lvl5pPr marL="1260872" indent="-254794" algn="l" rtl="0" eaLnBrk="0" fontAlgn="base" hangingPunct="0">
        <a:spcBef>
          <a:spcPct val="20000"/>
        </a:spcBef>
        <a:spcAft>
          <a:spcPct val="0"/>
        </a:spcAft>
        <a:buClr>
          <a:schemeClr val="accent1"/>
        </a:buClr>
        <a:buSzPct val="75000"/>
        <a:buFont typeface="Wingdings" pitchFamily="2" charset="2"/>
        <a:buChar char="§"/>
        <a:defRPr sz="1500">
          <a:solidFill>
            <a:schemeClr val="tx1"/>
          </a:solidFill>
          <a:latin typeface="Calibri" pitchFamily="34" charset="0"/>
          <a:cs typeface="+mn-cs"/>
        </a:defRPr>
      </a:lvl5pPr>
      <a:lvl6pPr marL="1603772" indent="-254794" algn="l" rtl="0" fontAlgn="base">
        <a:spcBef>
          <a:spcPct val="20000"/>
        </a:spcBef>
        <a:spcAft>
          <a:spcPct val="0"/>
        </a:spcAft>
        <a:buClr>
          <a:schemeClr val="accent1"/>
        </a:buClr>
        <a:buSzPct val="75000"/>
        <a:buFont typeface="Wingdings" pitchFamily="2" charset="2"/>
        <a:buChar char="§"/>
        <a:defRPr sz="1500">
          <a:solidFill>
            <a:schemeClr val="tx1"/>
          </a:solidFill>
          <a:latin typeface="+mn-lt"/>
          <a:cs typeface="+mn-cs"/>
        </a:defRPr>
      </a:lvl6pPr>
      <a:lvl7pPr marL="1946672" indent="-254794" algn="l" rtl="0" fontAlgn="base">
        <a:spcBef>
          <a:spcPct val="20000"/>
        </a:spcBef>
        <a:spcAft>
          <a:spcPct val="0"/>
        </a:spcAft>
        <a:buClr>
          <a:schemeClr val="accent1"/>
        </a:buClr>
        <a:buSzPct val="75000"/>
        <a:buFont typeface="Wingdings" pitchFamily="2" charset="2"/>
        <a:buChar char="§"/>
        <a:defRPr sz="1500">
          <a:solidFill>
            <a:schemeClr val="tx1"/>
          </a:solidFill>
          <a:latin typeface="+mn-lt"/>
          <a:cs typeface="+mn-cs"/>
        </a:defRPr>
      </a:lvl7pPr>
      <a:lvl8pPr marL="2289572" indent="-254794" algn="l" rtl="0" fontAlgn="base">
        <a:spcBef>
          <a:spcPct val="20000"/>
        </a:spcBef>
        <a:spcAft>
          <a:spcPct val="0"/>
        </a:spcAft>
        <a:buClr>
          <a:schemeClr val="accent1"/>
        </a:buClr>
        <a:buSzPct val="75000"/>
        <a:buFont typeface="Wingdings" pitchFamily="2" charset="2"/>
        <a:buChar char="§"/>
        <a:defRPr sz="1500">
          <a:solidFill>
            <a:schemeClr val="tx1"/>
          </a:solidFill>
          <a:latin typeface="+mn-lt"/>
          <a:cs typeface="+mn-cs"/>
        </a:defRPr>
      </a:lvl8pPr>
      <a:lvl9pPr marL="2632472" indent="-254794" algn="l" rtl="0" fontAlgn="base">
        <a:spcBef>
          <a:spcPct val="20000"/>
        </a:spcBef>
        <a:spcAft>
          <a:spcPct val="0"/>
        </a:spcAft>
        <a:buClr>
          <a:schemeClr val="accent1"/>
        </a:buClr>
        <a:buSzPct val="75000"/>
        <a:buFont typeface="Wingdings" pitchFamily="2" charset="2"/>
        <a:buChar char="§"/>
        <a:defRPr sz="1500">
          <a:solidFill>
            <a:schemeClr val="tx1"/>
          </a:solidFill>
          <a:latin typeface="+mn-lt"/>
          <a:cs typeface="+mn-cs"/>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2" y="404813"/>
            <a:ext cx="6696075" cy="1008062"/>
          </a:xfrm>
          <a:prstGeom prst="rect">
            <a:avLst/>
          </a:prstGeom>
          <a:noFill/>
          <a:ln w="9525">
            <a:noFill/>
            <a:miter lim="800000"/>
            <a:headEnd/>
            <a:tailEnd/>
          </a:ln>
          <a:effectLst/>
        </p:spPr>
        <p:txBody>
          <a:bodyPr vert="horz" wrap="square" lIns="111301" tIns="55650" rIns="111301" bIns="55650" numCol="1" anchor="t" anchorCtr="0" compatLnSpc="1">
            <a:prstTxWarp prst="textNoShape">
              <a:avLst/>
            </a:prstTxWarp>
          </a:bodyPr>
          <a:lstStyle/>
          <a:p>
            <a:pPr lvl="0"/>
            <a:r>
              <a:rPr lang="pl-PL" altLang="en-US"/>
              <a:t>Kliknij, aby edytować styl wzorca tytułu</a:t>
            </a:r>
          </a:p>
        </p:txBody>
      </p:sp>
      <p:sp>
        <p:nvSpPr>
          <p:cNvPr id="1027" name="Freeform 7"/>
          <p:cNvSpPr>
            <a:spLocks noChangeArrowheads="1"/>
          </p:cNvSpPr>
          <p:nvPr/>
        </p:nvSpPr>
        <p:spPr bwMode="auto">
          <a:xfrm>
            <a:off x="468313" y="260350"/>
            <a:ext cx="8156575" cy="64837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34925" cap="flat" cmpd="sng">
            <a:solidFill>
              <a:srgbClr val="126CD0"/>
            </a:solidFill>
            <a:prstDash val="solid"/>
            <a:miter lim="800000"/>
            <a:headEnd/>
            <a:tailEnd/>
          </a:ln>
        </p:spPr>
        <p:txBody>
          <a:bodyPr lIns="86180" tIns="43090" rIns="86180" bIns="43090"/>
          <a:lstStyle/>
          <a:p>
            <a:endParaRPr lang="pl-PL">
              <a:ln>
                <a:solidFill>
                  <a:srgbClr val="1472DA"/>
                </a:solidFill>
              </a:ln>
              <a:solidFill>
                <a:srgbClr val="126CD0"/>
              </a:solidFill>
            </a:endParaRPr>
          </a:p>
        </p:txBody>
      </p:sp>
      <p:sp>
        <p:nvSpPr>
          <p:cNvPr id="1031" name="Rectangle 12"/>
          <p:cNvSpPr>
            <a:spLocks noGrp="1" noChangeArrowheads="1"/>
          </p:cNvSpPr>
          <p:nvPr>
            <p:ph type="body" idx="1"/>
          </p:nvPr>
        </p:nvSpPr>
        <p:spPr bwMode="auto">
          <a:xfrm>
            <a:off x="611190" y="1700213"/>
            <a:ext cx="7786687" cy="4210050"/>
          </a:xfrm>
          <a:prstGeom prst="rect">
            <a:avLst/>
          </a:prstGeom>
          <a:noFill/>
          <a:ln w="9525">
            <a:noFill/>
            <a:miter lim="800000"/>
            <a:headEnd/>
            <a:tailEnd/>
          </a:ln>
          <a:effectLst/>
        </p:spPr>
        <p:txBody>
          <a:bodyPr vert="horz" wrap="square" lIns="111301" tIns="55650" rIns="111301" bIns="55650" numCol="1" anchor="t" anchorCtr="0" compatLnSpc="1">
            <a:prstTxWarp prst="textNoShape">
              <a:avLst/>
            </a:prstTxWarp>
          </a:bodyPr>
          <a:lstStyle/>
          <a:p>
            <a:pPr lvl="0"/>
            <a:r>
              <a:rPr lang="pl-PL" altLang="pl-PL" dirty="0"/>
              <a:t>Kliknij, aby edytować style wzorca tekstu</a:t>
            </a:r>
          </a:p>
          <a:p>
            <a:pPr lvl="1"/>
            <a:r>
              <a:rPr lang="pl-PL" altLang="pl-PL" dirty="0"/>
              <a:t>Drugi poziom</a:t>
            </a:r>
          </a:p>
          <a:p>
            <a:pPr lvl="2"/>
            <a:r>
              <a:rPr lang="pl-PL" altLang="pl-PL" dirty="0"/>
              <a:t>Trzeci poziom</a:t>
            </a:r>
          </a:p>
          <a:p>
            <a:pPr lvl="3"/>
            <a:r>
              <a:rPr lang="pl-PL" altLang="pl-PL" dirty="0"/>
              <a:t>Czwarty poziom</a:t>
            </a:r>
          </a:p>
          <a:p>
            <a:pPr lvl="4"/>
            <a:r>
              <a:rPr lang="pl-PL" altLang="pl-PL" dirty="0"/>
              <a:t>Piąty poziom</a:t>
            </a:r>
          </a:p>
        </p:txBody>
      </p:sp>
    </p:spTree>
    <p:extLst>
      <p:ext uri="{BB962C8B-B14F-4D97-AF65-F5344CB8AC3E}">
        <p14:creationId xmlns:p14="http://schemas.microsoft.com/office/powerpoint/2010/main" val="1551437921"/>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Lst>
  <p:hf hdr="0" dt="0"/>
  <p:txStyles>
    <p:titleStyle>
      <a:lvl1pPr algn="l" rtl="0" eaLnBrk="0" fontAlgn="base" hangingPunct="0">
        <a:spcBef>
          <a:spcPct val="0"/>
        </a:spcBef>
        <a:spcAft>
          <a:spcPct val="0"/>
        </a:spcAft>
        <a:defRPr sz="2942">
          <a:solidFill>
            <a:schemeClr val="tx2"/>
          </a:solidFill>
          <a:latin typeface="+mj-lt"/>
          <a:ea typeface="+mj-ea"/>
          <a:cs typeface="+mj-cs"/>
        </a:defRPr>
      </a:lvl1pPr>
      <a:lvl2pPr algn="l" rtl="0" eaLnBrk="0" fontAlgn="base" hangingPunct="0">
        <a:spcBef>
          <a:spcPct val="0"/>
        </a:spcBef>
        <a:spcAft>
          <a:spcPct val="0"/>
        </a:spcAft>
        <a:defRPr sz="2942">
          <a:solidFill>
            <a:schemeClr val="tx2"/>
          </a:solidFill>
          <a:latin typeface="Garamond" pitchFamily="18" charset="0"/>
          <a:cs typeface="Arial" charset="0"/>
        </a:defRPr>
      </a:lvl2pPr>
      <a:lvl3pPr algn="l" rtl="0" eaLnBrk="0" fontAlgn="base" hangingPunct="0">
        <a:spcBef>
          <a:spcPct val="0"/>
        </a:spcBef>
        <a:spcAft>
          <a:spcPct val="0"/>
        </a:spcAft>
        <a:defRPr sz="2942">
          <a:solidFill>
            <a:schemeClr val="tx2"/>
          </a:solidFill>
          <a:latin typeface="Garamond" pitchFamily="18" charset="0"/>
          <a:cs typeface="Arial" charset="0"/>
        </a:defRPr>
      </a:lvl3pPr>
      <a:lvl4pPr algn="l" rtl="0" eaLnBrk="0" fontAlgn="base" hangingPunct="0">
        <a:spcBef>
          <a:spcPct val="0"/>
        </a:spcBef>
        <a:spcAft>
          <a:spcPct val="0"/>
        </a:spcAft>
        <a:defRPr sz="2942">
          <a:solidFill>
            <a:schemeClr val="tx2"/>
          </a:solidFill>
          <a:latin typeface="Garamond" pitchFamily="18" charset="0"/>
          <a:cs typeface="Arial" charset="0"/>
        </a:defRPr>
      </a:lvl4pPr>
      <a:lvl5pPr algn="l" rtl="0" eaLnBrk="0" fontAlgn="base" hangingPunct="0">
        <a:spcBef>
          <a:spcPct val="0"/>
        </a:spcBef>
        <a:spcAft>
          <a:spcPct val="0"/>
        </a:spcAft>
        <a:defRPr sz="2942">
          <a:solidFill>
            <a:schemeClr val="tx2"/>
          </a:solidFill>
          <a:latin typeface="Garamond" pitchFamily="18" charset="0"/>
          <a:cs typeface="Arial" charset="0"/>
        </a:defRPr>
      </a:lvl5pPr>
      <a:lvl6pPr marL="323176" algn="l" rtl="0" fontAlgn="base">
        <a:spcBef>
          <a:spcPct val="0"/>
        </a:spcBef>
        <a:spcAft>
          <a:spcPct val="0"/>
        </a:spcAft>
        <a:defRPr sz="2942">
          <a:solidFill>
            <a:schemeClr val="tx2"/>
          </a:solidFill>
          <a:latin typeface="Garamond" pitchFamily="18" charset="0"/>
          <a:cs typeface="Arial" charset="0"/>
        </a:defRPr>
      </a:lvl6pPr>
      <a:lvl7pPr marL="646352" algn="l" rtl="0" fontAlgn="base">
        <a:spcBef>
          <a:spcPct val="0"/>
        </a:spcBef>
        <a:spcAft>
          <a:spcPct val="0"/>
        </a:spcAft>
        <a:defRPr sz="2942">
          <a:solidFill>
            <a:schemeClr val="tx2"/>
          </a:solidFill>
          <a:latin typeface="Garamond" pitchFamily="18" charset="0"/>
          <a:cs typeface="Arial" charset="0"/>
        </a:defRPr>
      </a:lvl7pPr>
      <a:lvl8pPr marL="969527" algn="l" rtl="0" fontAlgn="base">
        <a:spcBef>
          <a:spcPct val="0"/>
        </a:spcBef>
        <a:spcAft>
          <a:spcPct val="0"/>
        </a:spcAft>
        <a:defRPr sz="2942">
          <a:solidFill>
            <a:schemeClr val="tx2"/>
          </a:solidFill>
          <a:latin typeface="Garamond" pitchFamily="18" charset="0"/>
          <a:cs typeface="Arial" charset="0"/>
        </a:defRPr>
      </a:lvl8pPr>
      <a:lvl9pPr marL="1292703" algn="l" rtl="0" fontAlgn="base">
        <a:spcBef>
          <a:spcPct val="0"/>
        </a:spcBef>
        <a:spcAft>
          <a:spcPct val="0"/>
        </a:spcAft>
        <a:defRPr sz="2942">
          <a:solidFill>
            <a:schemeClr val="tx2"/>
          </a:solidFill>
          <a:latin typeface="Garamond" pitchFamily="18" charset="0"/>
          <a:cs typeface="Arial" charset="0"/>
        </a:defRPr>
      </a:lvl9pPr>
    </p:titleStyle>
    <p:bodyStyle>
      <a:lvl1pPr marL="242381" indent="-242381" algn="l" rtl="0" eaLnBrk="0" fontAlgn="base" hangingPunct="0">
        <a:spcBef>
          <a:spcPct val="20000"/>
        </a:spcBef>
        <a:spcAft>
          <a:spcPct val="0"/>
        </a:spcAft>
        <a:buClr>
          <a:schemeClr val="accent1"/>
        </a:buClr>
        <a:buSzPct val="65000"/>
        <a:buFont typeface="Wingdings" pitchFamily="2" charset="2"/>
        <a:buChar char="n"/>
        <a:defRPr sz="2091">
          <a:solidFill>
            <a:schemeClr val="tx1"/>
          </a:solidFill>
          <a:latin typeface="+mn-lt"/>
          <a:ea typeface="+mn-ea"/>
          <a:cs typeface="+mn-cs"/>
        </a:defRPr>
      </a:lvl1pPr>
      <a:lvl2pPr marL="473543" indent="-230039" algn="l" rtl="0" eaLnBrk="0" fontAlgn="base" hangingPunct="0">
        <a:spcBef>
          <a:spcPct val="20000"/>
        </a:spcBef>
        <a:spcAft>
          <a:spcPct val="0"/>
        </a:spcAft>
        <a:buClr>
          <a:schemeClr val="accent2"/>
        </a:buClr>
        <a:buSzPct val="60000"/>
        <a:buFont typeface="Wingdings" pitchFamily="2" charset="2"/>
        <a:buChar char="q"/>
        <a:defRPr sz="1858">
          <a:solidFill>
            <a:schemeClr val="tx1"/>
          </a:solidFill>
          <a:latin typeface="+mn-lt"/>
          <a:cs typeface="+mn-cs"/>
        </a:defRPr>
      </a:lvl2pPr>
      <a:lvl3pPr marL="722657" indent="-247994" algn="l" rtl="0" eaLnBrk="0" fontAlgn="base" hangingPunct="0">
        <a:spcBef>
          <a:spcPct val="20000"/>
        </a:spcBef>
        <a:spcAft>
          <a:spcPct val="0"/>
        </a:spcAft>
        <a:buClr>
          <a:schemeClr val="accent1"/>
        </a:buClr>
        <a:buSzPct val="65000"/>
        <a:buFont typeface="Wingdings" pitchFamily="2" charset="2"/>
        <a:buChar char="n"/>
        <a:defRPr sz="1549">
          <a:solidFill>
            <a:schemeClr val="tx1"/>
          </a:solidFill>
          <a:latin typeface="+mn-lt"/>
          <a:cs typeface="+mn-cs"/>
        </a:defRPr>
      </a:lvl3pPr>
      <a:lvl4pPr marL="947085" indent="-223306" algn="l" rtl="0" eaLnBrk="0" fontAlgn="base" hangingPunct="0">
        <a:spcBef>
          <a:spcPct val="20000"/>
        </a:spcBef>
        <a:spcAft>
          <a:spcPct val="0"/>
        </a:spcAft>
        <a:buClr>
          <a:schemeClr val="accent2"/>
        </a:buClr>
        <a:buSzPct val="70000"/>
        <a:buFont typeface="Wingdings" pitchFamily="2" charset="2"/>
        <a:buChar char="q"/>
        <a:defRPr sz="1394">
          <a:solidFill>
            <a:schemeClr val="tx1"/>
          </a:solidFill>
          <a:latin typeface="+mn-lt"/>
          <a:cs typeface="+mn-cs"/>
        </a:defRPr>
      </a:lvl4pPr>
      <a:lvl5pPr marL="1188344" indent="-240138" algn="l" rtl="0" eaLnBrk="0" fontAlgn="base" hangingPunct="0">
        <a:spcBef>
          <a:spcPct val="20000"/>
        </a:spcBef>
        <a:spcAft>
          <a:spcPct val="0"/>
        </a:spcAft>
        <a:buClr>
          <a:schemeClr val="accent1"/>
        </a:buClr>
        <a:buSzPct val="75000"/>
        <a:buFont typeface="Wingdings" pitchFamily="2" charset="2"/>
        <a:buChar char="§"/>
        <a:defRPr sz="1394">
          <a:solidFill>
            <a:schemeClr val="tx1"/>
          </a:solidFill>
          <a:latin typeface="+mn-lt"/>
          <a:cs typeface="+mn-cs"/>
        </a:defRPr>
      </a:lvl5pPr>
      <a:lvl6pPr marL="1511520" indent="-240138" algn="l" rtl="0" fontAlgn="base">
        <a:spcBef>
          <a:spcPct val="20000"/>
        </a:spcBef>
        <a:spcAft>
          <a:spcPct val="0"/>
        </a:spcAft>
        <a:buClr>
          <a:schemeClr val="accent1"/>
        </a:buClr>
        <a:buSzPct val="75000"/>
        <a:buFont typeface="Wingdings" pitchFamily="2" charset="2"/>
        <a:buChar char="§"/>
        <a:defRPr sz="1394">
          <a:solidFill>
            <a:schemeClr val="tx1"/>
          </a:solidFill>
          <a:latin typeface="+mn-lt"/>
          <a:cs typeface="+mn-cs"/>
        </a:defRPr>
      </a:lvl6pPr>
      <a:lvl7pPr marL="1834695" indent="-240138" algn="l" rtl="0" fontAlgn="base">
        <a:spcBef>
          <a:spcPct val="20000"/>
        </a:spcBef>
        <a:spcAft>
          <a:spcPct val="0"/>
        </a:spcAft>
        <a:buClr>
          <a:schemeClr val="accent1"/>
        </a:buClr>
        <a:buSzPct val="75000"/>
        <a:buFont typeface="Wingdings" pitchFamily="2" charset="2"/>
        <a:buChar char="§"/>
        <a:defRPr sz="1394">
          <a:solidFill>
            <a:schemeClr val="tx1"/>
          </a:solidFill>
          <a:latin typeface="+mn-lt"/>
          <a:cs typeface="+mn-cs"/>
        </a:defRPr>
      </a:lvl7pPr>
      <a:lvl8pPr marL="2157871" indent="-240138" algn="l" rtl="0" fontAlgn="base">
        <a:spcBef>
          <a:spcPct val="20000"/>
        </a:spcBef>
        <a:spcAft>
          <a:spcPct val="0"/>
        </a:spcAft>
        <a:buClr>
          <a:schemeClr val="accent1"/>
        </a:buClr>
        <a:buSzPct val="75000"/>
        <a:buFont typeface="Wingdings" pitchFamily="2" charset="2"/>
        <a:buChar char="§"/>
        <a:defRPr sz="1394">
          <a:solidFill>
            <a:schemeClr val="tx1"/>
          </a:solidFill>
          <a:latin typeface="+mn-lt"/>
          <a:cs typeface="+mn-cs"/>
        </a:defRPr>
      </a:lvl8pPr>
      <a:lvl9pPr marL="2481047" indent="-240138" algn="l" rtl="0" fontAlgn="base">
        <a:spcBef>
          <a:spcPct val="20000"/>
        </a:spcBef>
        <a:spcAft>
          <a:spcPct val="0"/>
        </a:spcAft>
        <a:buClr>
          <a:schemeClr val="accent1"/>
        </a:buClr>
        <a:buSzPct val="75000"/>
        <a:buFont typeface="Wingdings" pitchFamily="2" charset="2"/>
        <a:buChar char="§"/>
        <a:defRPr sz="1394">
          <a:solidFill>
            <a:schemeClr val="tx1"/>
          </a:solidFill>
          <a:latin typeface="+mn-lt"/>
          <a:cs typeface="+mn-cs"/>
        </a:defRPr>
      </a:lvl9pPr>
    </p:bodyStyle>
    <p:otherStyle>
      <a:defPPr>
        <a:defRPr lang="pl-PL"/>
      </a:defPPr>
      <a:lvl1pPr marL="0" algn="l" defTabSz="646352" rtl="0" eaLnBrk="1" latinLnBrk="0" hangingPunct="1">
        <a:defRPr sz="1239" kern="1200">
          <a:solidFill>
            <a:schemeClr val="tx1"/>
          </a:solidFill>
          <a:latin typeface="+mn-lt"/>
          <a:ea typeface="+mn-ea"/>
          <a:cs typeface="+mn-cs"/>
        </a:defRPr>
      </a:lvl1pPr>
      <a:lvl2pPr marL="323176" algn="l" defTabSz="646352" rtl="0" eaLnBrk="1" latinLnBrk="0" hangingPunct="1">
        <a:defRPr sz="1239" kern="1200">
          <a:solidFill>
            <a:schemeClr val="tx1"/>
          </a:solidFill>
          <a:latin typeface="+mn-lt"/>
          <a:ea typeface="+mn-ea"/>
          <a:cs typeface="+mn-cs"/>
        </a:defRPr>
      </a:lvl2pPr>
      <a:lvl3pPr marL="646352" algn="l" defTabSz="646352" rtl="0" eaLnBrk="1" latinLnBrk="0" hangingPunct="1">
        <a:defRPr sz="1239" kern="1200">
          <a:solidFill>
            <a:schemeClr val="tx1"/>
          </a:solidFill>
          <a:latin typeface="+mn-lt"/>
          <a:ea typeface="+mn-ea"/>
          <a:cs typeface="+mn-cs"/>
        </a:defRPr>
      </a:lvl3pPr>
      <a:lvl4pPr marL="969527" algn="l" defTabSz="646352" rtl="0" eaLnBrk="1" latinLnBrk="0" hangingPunct="1">
        <a:defRPr sz="1239" kern="1200">
          <a:solidFill>
            <a:schemeClr val="tx1"/>
          </a:solidFill>
          <a:latin typeface="+mn-lt"/>
          <a:ea typeface="+mn-ea"/>
          <a:cs typeface="+mn-cs"/>
        </a:defRPr>
      </a:lvl4pPr>
      <a:lvl5pPr marL="1292703" algn="l" defTabSz="646352" rtl="0" eaLnBrk="1" latinLnBrk="0" hangingPunct="1">
        <a:defRPr sz="1239" kern="1200">
          <a:solidFill>
            <a:schemeClr val="tx1"/>
          </a:solidFill>
          <a:latin typeface="+mn-lt"/>
          <a:ea typeface="+mn-ea"/>
          <a:cs typeface="+mn-cs"/>
        </a:defRPr>
      </a:lvl5pPr>
      <a:lvl6pPr marL="1615878" algn="l" defTabSz="646352" rtl="0" eaLnBrk="1" latinLnBrk="0" hangingPunct="1">
        <a:defRPr sz="1239" kern="1200">
          <a:solidFill>
            <a:schemeClr val="tx1"/>
          </a:solidFill>
          <a:latin typeface="+mn-lt"/>
          <a:ea typeface="+mn-ea"/>
          <a:cs typeface="+mn-cs"/>
        </a:defRPr>
      </a:lvl6pPr>
      <a:lvl7pPr marL="1939054" algn="l" defTabSz="646352" rtl="0" eaLnBrk="1" latinLnBrk="0" hangingPunct="1">
        <a:defRPr sz="1239" kern="1200">
          <a:solidFill>
            <a:schemeClr val="tx1"/>
          </a:solidFill>
          <a:latin typeface="+mn-lt"/>
          <a:ea typeface="+mn-ea"/>
          <a:cs typeface="+mn-cs"/>
        </a:defRPr>
      </a:lvl7pPr>
      <a:lvl8pPr marL="2262230" algn="l" defTabSz="646352" rtl="0" eaLnBrk="1" latinLnBrk="0" hangingPunct="1">
        <a:defRPr sz="1239" kern="1200">
          <a:solidFill>
            <a:schemeClr val="tx1"/>
          </a:solidFill>
          <a:latin typeface="+mn-lt"/>
          <a:ea typeface="+mn-ea"/>
          <a:cs typeface="+mn-cs"/>
        </a:defRPr>
      </a:lvl8pPr>
      <a:lvl9pPr marL="2585406" algn="l" defTabSz="646352" rtl="0" eaLnBrk="1" latinLnBrk="0" hangingPunct="1">
        <a:defRPr sz="123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611189" y="260648"/>
            <a:ext cx="7786687" cy="576064"/>
          </a:xfrm>
        </p:spPr>
        <p:txBody>
          <a:bodyPr/>
          <a:lstStyle/>
          <a:p>
            <a:endParaRPr lang="pl-PL" sz="2400" b="1" dirty="0">
              <a:solidFill>
                <a:schemeClr val="accent1">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611187" y="836712"/>
            <a:ext cx="7921623" cy="5001543"/>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rgbClr val="000000"/>
              </a:solidFill>
              <a:latin typeface="Calibri" panose="020F0502020204030204"/>
            </a:endParaRPr>
          </a:p>
          <a:p>
            <a:pPr marL="457200" marR="0" lvl="0" indent="-457200" algn="just" defTabSz="914400" rtl="0" eaLnBrk="0" fontAlgn="base" latinLnBrk="0" hangingPunct="0">
              <a:lnSpc>
                <a:spcPct val="100000"/>
              </a:lnSpc>
              <a:spcBef>
                <a:spcPct val="20000"/>
              </a:spcBef>
              <a:spcAft>
                <a:spcPct val="0"/>
              </a:spcAft>
              <a:buClr>
                <a:srgbClr val="0070C0"/>
              </a:buClr>
              <a:buSzPct val="65000"/>
              <a:buAutoNum type="arabicPeriod"/>
              <a:tabLst/>
              <a:defRPr/>
            </a:pPr>
            <a:endParaRPr lang="pl-PL" sz="2000" b="1" dirty="0">
              <a:solidFill>
                <a:srgbClr val="000000"/>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rgbClr val="000000"/>
              </a:solidFill>
              <a:latin typeface="Calibri" panose="020F0502020204030204"/>
            </a:endParaRPr>
          </a:p>
          <a:p>
            <a:pPr marL="457200" marR="0" lvl="0" indent="-457200" algn="l" defTabSz="914400" rtl="0" eaLnBrk="0" fontAlgn="base" latinLnBrk="0" hangingPunct="0">
              <a:lnSpc>
                <a:spcPct val="100000"/>
              </a:lnSpc>
              <a:spcBef>
                <a:spcPct val="20000"/>
              </a:spcBef>
              <a:spcAft>
                <a:spcPct val="0"/>
              </a:spcAft>
              <a:buClr>
                <a:srgbClr val="0070C0"/>
              </a:buClr>
              <a:buSzPct val="65000"/>
              <a:buAutoNum type="arabicPeriod"/>
              <a:tabLst/>
              <a:defRPr/>
            </a:pPr>
            <a:endParaRPr lang="pl-PL" sz="2000" b="1" dirty="0">
              <a:solidFill>
                <a:srgbClr val="000000"/>
              </a:solidFill>
              <a:latin typeface="Calibri" panose="020F0502020204030204"/>
            </a:endParaRP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rgbClr val="000000"/>
              </a:solidFill>
              <a:latin typeface="Calibri" panose="020F0502020204030204"/>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2800" b="1" i="0" u="none" strike="noStrike" kern="1200" cap="none" spc="0" normalizeH="0" baseline="0" noProof="0" dirty="0">
                <a:ln>
                  <a:noFill/>
                </a:ln>
                <a:solidFill>
                  <a:srgbClr val="0D4C91"/>
                </a:solidFill>
                <a:effectLst/>
                <a:uLnTx/>
                <a:uFillTx/>
                <a:latin typeface="Calibri" panose="020F0502020204030204" pitchFamily="34" charset="0"/>
                <a:ea typeface="+mn-ea"/>
                <a:cs typeface="Calibri" panose="020F0502020204030204" pitchFamily="34" charset="0"/>
              </a:rPr>
              <a:t>DZIECI Z UKRAINY W POLSKICH SZKOŁACH                    I PRZEDSZKOLACH</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l-PL" sz="2000" b="1" i="0" u="none" strike="noStrike" kern="1200" cap="none" spc="0" normalizeH="0" baseline="0" noProof="0" dirty="0">
              <a:ln>
                <a:noFill/>
              </a:ln>
              <a:solidFill>
                <a:srgbClr val="0D4C91"/>
              </a:solidFill>
              <a:effectLst/>
              <a:uLnTx/>
              <a:uFillTx/>
              <a:latin typeface="Calibri" panose="020F0502020204030204" pitchFamily="34" charset="0"/>
              <a:ea typeface="+mn-ea"/>
              <a:cs typeface="Calibri" panose="020F0502020204030204" pitchFamily="34" charset="0"/>
            </a:endParaRPr>
          </a:p>
          <a:p>
            <a:pPr marL="457200" marR="0" lvl="0" indent="-457200" algn="l" defTabSz="914400" rtl="0" eaLnBrk="0" fontAlgn="base" latinLnBrk="0" hangingPunct="0">
              <a:lnSpc>
                <a:spcPct val="100000"/>
              </a:lnSpc>
              <a:spcBef>
                <a:spcPct val="20000"/>
              </a:spcBef>
              <a:spcAft>
                <a:spcPct val="0"/>
              </a:spcAft>
              <a:buClr>
                <a:srgbClr val="0070C0"/>
              </a:buClr>
              <a:buSzPct val="65000"/>
              <a:buAutoNum type="arabicPeriod"/>
              <a:tabLst/>
              <a:defRPr/>
            </a:pPr>
            <a:endParaRPr lang="pl-PL" sz="2000" b="1" dirty="0">
              <a:solidFill>
                <a:srgbClr val="000000"/>
              </a:solidFill>
              <a:latin typeface="Calibri" panose="020F0502020204030204"/>
            </a:endParaRP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kumimoji="0" lang="pl-PL" sz="2000" b="1" i="0" u="none" strike="noStrike" kern="0" cap="none" spc="0" normalizeH="0" baseline="0" noProof="0" dirty="0">
              <a:ln>
                <a:noFill/>
              </a:ln>
              <a:solidFill>
                <a:srgbClr val="000000"/>
              </a:solidFill>
              <a:effectLst/>
              <a:uLnTx/>
              <a:uFillTx/>
              <a:latin typeface="Calibri" panose="020F0502020204030204"/>
              <a:ea typeface="+mn-ea"/>
              <a:cs typeface="+mn-cs"/>
            </a:endParaRPr>
          </a:p>
          <a:p>
            <a:pPr marL="457200" marR="0" lvl="0" indent="-457200" algn="l" defTabSz="914400" rtl="0" eaLnBrk="0" fontAlgn="base" latinLnBrk="0" hangingPunct="0">
              <a:lnSpc>
                <a:spcPct val="100000"/>
              </a:lnSpc>
              <a:spcBef>
                <a:spcPct val="20000"/>
              </a:spcBef>
              <a:spcAft>
                <a:spcPct val="0"/>
              </a:spcAft>
              <a:buClr>
                <a:srgbClr val="0070C0"/>
              </a:buClr>
              <a:buSzPct val="65000"/>
              <a:buAutoNum type="arabicPeriod" startAt="2"/>
              <a:tabLst/>
              <a:defRPr/>
            </a:pPr>
            <a:endParaRPr kumimoji="0" lang="pl-PL" sz="2000" b="1" i="0" u="none" strike="noStrike" kern="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kumimoji="0" lang="pl-PL" sz="2000" b="1"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0328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648072"/>
          </a:xfrm>
        </p:spPr>
        <p:txBody>
          <a:bodyPr/>
          <a:lstStyle/>
          <a:p>
            <a:pPr algn="ctr"/>
            <a:r>
              <a:rPr lang="pl-PL" sz="2800" b="1" dirty="0">
                <a:solidFill>
                  <a:schemeClr val="accent6">
                    <a:lumMod val="75000"/>
                  </a:schemeClr>
                </a:solidFill>
              </a:rPr>
              <a:t>PRZYJĘCIE DO PRZEDSZKOLA DZIECKA Z UKRAINY</a:t>
            </a:r>
            <a:br>
              <a:rPr lang="pl-PL" sz="2800" b="1" dirty="0">
                <a:solidFill>
                  <a:schemeClr val="accent6">
                    <a:lumMod val="75000"/>
                  </a:schemeClr>
                </a:solidFill>
              </a:rPr>
            </a:b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908720"/>
            <a:ext cx="8056557" cy="5184576"/>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Dziecko przybywające z zagranicy jest przyjmowane                 do publicznego przedszkola, oddziału przedszkolnego                w publicznej szkole podstawowej lub publicznej innej formy wychowania przedszkolnego  na warunkach i w trybie postępowania rekrutacyjnego dotyczących obywateli polskich, zgodnie z art. 130 ust. 1 ustawy Prawo oświatowe.</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rgbClr val="000000"/>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Jeżeli przyjęcie dziecka przybywającego z zagranicy do publicznego przedszkola lub oddziału przedszkolnego przy szkole podstawowej odbywa się w trakcie roku szkolnego,              o przyjęciu dziecka decyduje odpowiednio dyrektor publicznego  przedszkola lub publicznej szkoły, zgodnie z art. 130 ust. 2 i 3 ustawy Prawo oświatowe.</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p:txBody>
      </p:sp>
    </p:spTree>
    <p:extLst>
      <p:ext uri="{BB962C8B-B14F-4D97-AF65-F5344CB8AC3E}">
        <p14:creationId xmlns:p14="http://schemas.microsoft.com/office/powerpoint/2010/main" val="2106197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648072"/>
          </a:xfrm>
        </p:spPr>
        <p:txBody>
          <a:bodyPr/>
          <a:lstStyle/>
          <a:p>
            <a:pPr algn="ctr"/>
            <a:r>
              <a:rPr lang="pl-PL" sz="2800" b="1" dirty="0">
                <a:solidFill>
                  <a:schemeClr val="accent6">
                    <a:lumMod val="75000"/>
                  </a:schemeClr>
                </a:solidFill>
              </a:rPr>
              <a:t>PRZYJĘCIE DO PRZEDSZKOLA DZIECKA Z UKRAINY</a:t>
            </a:r>
            <a:br>
              <a:rPr lang="pl-PL" sz="2800" b="1" dirty="0">
                <a:solidFill>
                  <a:schemeClr val="accent6">
                    <a:lumMod val="75000"/>
                  </a:schemeClr>
                </a:solidFill>
              </a:rPr>
            </a:b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908720"/>
            <a:ext cx="8056557" cy="5184576"/>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rgbClr val="FF0000"/>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Dyrektor pobiera od rodziców wniosek o przyjęcie do przedszkola/oddziału przedszkolnego.</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FF0000"/>
                </a:solidFill>
                <a:latin typeface="Calibri" panose="020F0502020204030204"/>
              </a:rPr>
              <a:t>UWAGA!</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FF0000"/>
                </a:solidFill>
                <a:latin typeface="Calibri" panose="020F0502020204030204"/>
              </a:rPr>
              <a:t>Rodzic nie wykazuje, a dyrektor nie sprawdza legalności pobytu dziecka w Polsce. Dyrektor nie sprawdza, czy posiada </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FF0000"/>
                </a:solidFill>
                <a:latin typeface="Calibri" panose="020F0502020204030204"/>
              </a:rPr>
              <a:t>np. Kartę Polaka czy status uchodźcy.</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rgbClr val="FF0000"/>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p:txBody>
      </p:sp>
    </p:spTree>
    <p:extLst>
      <p:ext uri="{BB962C8B-B14F-4D97-AF65-F5344CB8AC3E}">
        <p14:creationId xmlns:p14="http://schemas.microsoft.com/office/powerpoint/2010/main" val="1096600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648072"/>
          </a:xfrm>
        </p:spPr>
        <p:txBody>
          <a:bodyPr/>
          <a:lstStyle/>
          <a:p>
            <a:pPr algn="ct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908720"/>
            <a:ext cx="8056557" cy="5184576"/>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ctr" defTabSz="914400" rtl="0" eaLnBrk="0" fontAlgn="base" latinLnBrk="0" hangingPunct="0">
              <a:lnSpc>
                <a:spcPct val="100000"/>
              </a:lnSpc>
              <a:spcBef>
                <a:spcPct val="20000"/>
              </a:spcBef>
              <a:spcAft>
                <a:spcPct val="0"/>
              </a:spcAft>
              <a:buClr>
                <a:srgbClr val="0070C0"/>
              </a:buClr>
              <a:buSzPct val="65000"/>
              <a:buNone/>
              <a:tabLst/>
              <a:defRPr/>
            </a:pPr>
            <a:endParaRPr lang="pl-PL" sz="3200" b="1" dirty="0">
              <a:solidFill>
                <a:schemeClr val="accent1"/>
              </a:solidFill>
              <a:latin typeface="Calibri" panose="020F0502020204030204"/>
            </a:endParaRPr>
          </a:p>
          <a:p>
            <a:pPr marL="0" marR="0" lvl="0" indent="0" algn="ctr" defTabSz="914400" rtl="0" eaLnBrk="0" fontAlgn="base" latinLnBrk="0" hangingPunct="0">
              <a:lnSpc>
                <a:spcPct val="100000"/>
              </a:lnSpc>
              <a:spcBef>
                <a:spcPct val="20000"/>
              </a:spcBef>
              <a:spcAft>
                <a:spcPct val="0"/>
              </a:spcAft>
              <a:buClr>
                <a:srgbClr val="0070C0"/>
              </a:buClr>
              <a:buSzPct val="65000"/>
              <a:buNone/>
              <a:tabLst/>
              <a:defRPr/>
            </a:pPr>
            <a:r>
              <a:rPr lang="pl-PL" sz="3200" b="1" dirty="0">
                <a:solidFill>
                  <a:schemeClr val="accent1"/>
                </a:solidFill>
                <a:latin typeface="Calibri" panose="020F0502020204030204"/>
              </a:rPr>
              <a:t>ZASADY PRZYJMOWANIA UCZNIÓW Z UKRAINY DO SZKÓŁ</a:t>
            </a:r>
            <a:endParaRPr lang="pl-PL" sz="3200" b="1" dirty="0">
              <a:solidFill>
                <a:schemeClr val="accent2">
                  <a:lumMod val="75000"/>
                </a:schemeClr>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p:txBody>
      </p:sp>
    </p:spTree>
    <p:extLst>
      <p:ext uri="{BB962C8B-B14F-4D97-AF65-F5344CB8AC3E}">
        <p14:creationId xmlns:p14="http://schemas.microsoft.com/office/powerpoint/2010/main" val="2200341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648072"/>
          </a:xfrm>
        </p:spPr>
        <p:txBody>
          <a:bodyPr/>
          <a:lstStyle/>
          <a:p>
            <a:pPr algn="ctr"/>
            <a:r>
              <a:rPr lang="pl-PL" sz="2800" b="1" dirty="0">
                <a:solidFill>
                  <a:schemeClr val="accent6">
                    <a:lumMod val="75000"/>
                  </a:schemeClr>
                </a:solidFill>
              </a:rPr>
              <a:t>Podstawy prawne</a:t>
            </a: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625642"/>
            <a:ext cx="8056557" cy="5467654"/>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chemeClr val="accent1"/>
                </a:solidFill>
                <a:latin typeface="Calibri" panose="020F0502020204030204"/>
              </a:rPr>
              <a:t>- art. 1 pkt 1 w zw. z art. 35 ust. 2 </a:t>
            </a:r>
            <a:r>
              <a:rPr lang="pl-PL" sz="2000" b="1" dirty="0" err="1">
                <a:solidFill>
                  <a:schemeClr val="accent1"/>
                </a:solidFill>
                <a:latin typeface="Calibri" panose="020F0502020204030204"/>
              </a:rPr>
              <a:t>u.p.o</a:t>
            </a:r>
            <a:r>
              <a:rPr lang="pl-PL" sz="2000" b="1" dirty="0">
                <a:solidFill>
                  <a:schemeClr val="accent1"/>
                </a:solidFill>
                <a:latin typeface="Calibri" panose="020F0502020204030204"/>
              </a:rPr>
              <a:t>.</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chemeClr val="accent1"/>
                </a:solidFill>
                <a:latin typeface="Calibri" panose="020F0502020204030204"/>
              </a:rPr>
              <a:t>Obywatele Rzeczypospolitej Polskiej mają zagwarantowane prawo do kształcenia się, wychowania i opieki oraz obowiązek realizowania obowiązku szkolnego do ukończenia ośmioletniej szkoły podstawowej.</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chemeClr val="accent1"/>
                </a:solidFill>
                <a:latin typeface="Calibri" panose="020F0502020204030204"/>
              </a:rPr>
              <a:t>-art. 165 ust. 1 </a:t>
            </a:r>
            <a:r>
              <a:rPr lang="pl-PL" sz="2000" b="1" dirty="0" err="1">
                <a:solidFill>
                  <a:schemeClr val="accent1"/>
                </a:solidFill>
                <a:latin typeface="Calibri" panose="020F0502020204030204"/>
              </a:rPr>
              <a:t>u.p.o</a:t>
            </a:r>
            <a:r>
              <a:rPr lang="pl-PL" sz="2000" b="1" dirty="0">
                <a:solidFill>
                  <a:schemeClr val="accent1"/>
                </a:solidFill>
                <a:latin typeface="Calibri" panose="020F0502020204030204"/>
              </a:rPr>
              <a:t>.</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chemeClr val="accent1"/>
                </a:solidFill>
                <a:latin typeface="Calibri" panose="020F0502020204030204"/>
              </a:rPr>
              <a:t>Osoby niebędące obywatelami polskimi, podlegające obowiązkowi szkolnemu korzystają z nauki i opieki w publicznych szkołach podstawowych na warunkach dotyczących obywateli polskich,</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chemeClr val="accent1"/>
                </a:solidFill>
                <a:latin typeface="Calibri" panose="020F0502020204030204"/>
              </a:rPr>
              <a:t>- § 4 ust. 1 pkt 1 </a:t>
            </a:r>
            <a:r>
              <a:rPr lang="pl-PL" sz="2000" b="1" dirty="0" err="1">
                <a:solidFill>
                  <a:schemeClr val="accent1"/>
                </a:solidFill>
                <a:latin typeface="Calibri" panose="020F0502020204030204"/>
              </a:rPr>
              <a:t>r.w.t.t.p</a:t>
            </a:r>
            <a:r>
              <a:rPr lang="pl-PL" sz="2000" b="1" dirty="0">
                <a:solidFill>
                  <a:schemeClr val="accent1"/>
                </a:solidFill>
                <a:latin typeface="Calibri" panose="020F0502020204030204"/>
              </a:rPr>
              <a:t>. w zw. z art. 130 ust. 5 i art. 151 ust. 1 </a:t>
            </a:r>
            <a:r>
              <a:rPr lang="pl-PL" sz="2000" b="1" dirty="0" err="1">
                <a:solidFill>
                  <a:schemeClr val="accent1"/>
                </a:solidFill>
                <a:latin typeface="Calibri" panose="020F0502020204030204"/>
              </a:rPr>
              <a:t>u.p.o</a:t>
            </a:r>
            <a:r>
              <a:rPr lang="pl-PL" sz="2000" b="1" dirty="0">
                <a:solidFill>
                  <a:schemeClr val="accent1"/>
                </a:solidFill>
                <a:latin typeface="Calibri" panose="020F0502020204030204"/>
              </a:rPr>
              <a:t>.</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chemeClr val="accent1"/>
                </a:solidFill>
                <a:latin typeface="Calibri" panose="020F0502020204030204"/>
              </a:rPr>
              <a:t>Rodzic ubiegający się o przyjęcie ucznia do I klasy szkoły podstawowej , w obwodzie której mieszka uczeń, składa zgłoszenie o treści określonej w art. 151 ust. 1 </a:t>
            </a:r>
            <a:r>
              <a:rPr lang="pl-PL" sz="2000" b="1" dirty="0" err="1">
                <a:solidFill>
                  <a:schemeClr val="accent1"/>
                </a:solidFill>
                <a:latin typeface="Calibri" panose="020F0502020204030204"/>
              </a:rPr>
              <a:t>u.p.o</a:t>
            </a:r>
            <a:r>
              <a:rPr lang="pl-PL" sz="2000" b="1" dirty="0">
                <a:solidFill>
                  <a:schemeClr val="accent1"/>
                </a:solidFill>
                <a:latin typeface="Calibri" panose="020F0502020204030204"/>
              </a:rPr>
              <a:t>.</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rgbClr val="FF0000"/>
                </a:solidFill>
                <a:latin typeface="Calibri" panose="020F0502020204030204"/>
              </a:rPr>
              <a:t>Rodzic nie wykazuje (a dyrektor szkoły nie sprawdza) legalności pobytu dziecka w kraju, w tym czy posiada np. Kartę Polaka albo status uchodźcy.</a:t>
            </a:r>
          </a:p>
        </p:txBody>
      </p:sp>
      <p:sp>
        <p:nvSpPr>
          <p:cNvPr id="7" name="pole tekstowe 6">
            <a:extLst>
              <a:ext uri="{FF2B5EF4-FFF2-40B4-BE49-F238E27FC236}">
                <a16:creationId xmlns:a16="http://schemas.microsoft.com/office/drawing/2014/main" id="{54629331-5FB5-42CA-AD24-53FE558EB82A}"/>
              </a:ext>
            </a:extLst>
          </p:cNvPr>
          <p:cNvSpPr txBox="1"/>
          <p:nvPr/>
        </p:nvSpPr>
        <p:spPr>
          <a:xfrm>
            <a:off x="611189" y="2692742"/>
            <a:ext cx="7786688" cy="369332"/>
          </a:xfrm>
          <a:prstGeom prst="rect">
            <a:avLst/>
          </a:prstGeom>
          <a:noFill/>
        </p:spPr>
        <p:txBody>
          <a:bodyPr wrap="square">
            <a:spAutoFit/>
          </a:bodyPr>
          <a:lstStyle/>
          <a:p>
            <a:pPr algn="l"/>
            <a:r>
              <a:rPr lang="pl-PL" b="0" i="0" dirty="0">
                <a:solidFill>
                  <a:srgbClr val="333333"/>
                </a:solidFill>
                <a:effectLst/>
                <a:latin typeface="Open Sans" panose="020B0606030504020204" pitchFamily="34" charset="0"/>
              </a:rPr>
              <a:t> </a:t>
            </a:r>
          </a:p>
        </p:txBody>
      </p:sp>
    </p:spTree>
    <p:extLst>
      <p:ext uri="{BB962C8B-B14F-4D97-AF65-F5344CB8AC3E}">
        <p14:creationId xmlns:p14="http://schemas.microsoft.com/office/powerpoint/2010/main" val="3891015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648072"/>
          </a:xfrm>
        </p:spPr>
        <p:txBody>
          <a:bodyPr/>
          <a:lstStyle/>
          <a:p>
            <a:pPr algn="ctr"/>
            <a:r>
              <a:rPr lang="pl-PL" sz="2800" b="1" dirty="0">
                <a:solidFill>
                  <a:schemeClr val="accent6">
                    <a:lumMod val="75000"/>
                  </a:schemeClr>
                </a:solidFill>
              </a:rPr>
              <a:t>Podstawy prawne</a:t>
            </a: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625642"/>
            <a:ext cx="8056557" cy="5467654"/>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chemeClr val="accent1"/>
                </a:solidFill>
                <a:latin typeface="Calibri" panose="020F0502020204030204"/>
              </a:rPr>
              <a:t>Nie jest obowiązkowe składanie dokumentów z tłumaczeniem przysięgłym. </a:t>
            </a:r>
            <a:r>
              <a:rPr lang="pl-PL" sz="2000" b="1">
                <a:solidFill>
                  <a:schemeClr val="accent1"/>
                </a:solidFill>
                <a:latin typeface="Calibri" panose="020F0502020204030204"/>
              </a:rPr>
              <a:t>Tłumacze</a:t>
            </a:r>
            <a:endParaRPr lang="pl-PL" sz="2000" b="1" dirty="0">
              <a:solidFill>
                <a:srgbClr val="FF0000"/>
              </a:solidFill>
              <a:latin typeface="Calibri" panose="020F0502020204030204"/>
            </a:endParaRPr>
          </a:p>
        </p:txBody>
      </p:sp>
      <p:sp>
        <p:nvSpPr>
          <p:cNvPr id="7" name="pole tekstowe 6">
            <a:extLst>
              <a:ext uri="{FF2B5EF4-FFF2-40B4-BE49-F238E27FC236}">
                <a16:creationId xmlns:a16="http://schemas.microsoft.com/office/drawing/2014/main" id="{54629331-5FB5-42CA-AD24-53FE558EB82A}"/>
              </a:ext>
            </a:extLst>
          </p:cNvPr>
          <p:cNvSpPr txBox="1"/>
          <p:nvPr/>
        </p:nvSpPr>
        <p:spPr>
          <a:xfrm>
            <a:off x="611189" y="2692742"/>
            <a:ext cx="7786688" cy="369332"/>
          </a:xfrm>
          <a:prstGeom prst="rect">
            <a:avLst/>
          </a:prstGeom>
          <a:noFill/>
        </p:spPr>
        <p:txBody>
          <a:bodyPr wrap="square">
            <a:spAutoFit/>
          </a:bodyPr>
          <a:lstStyle/>
          <a:p>
            <a:pPr algn="l"/>
            <a:r>
              <a:rPr lang="pl-PL" b="0" i="0" dirty="0">
                <a:solidFill>
                  <a:srgbClr val="333333"/>
                </a:solidFill>
                <a:effectLst/>
                <a:latin typeface="Open Sans" panose="020B0606030504020204" pitchFamily="34" charset="0"/>
              </a:rPr>
              <a:t> </a:t>
            </a:r>
          </a:p>
        </p:txBody>
      </p:sp>
    </p:spTree>
    <p:extLst>
      <p:ext uri="{BB962C8B-B14F-4D97-AF65-F5344CB8AC3E}">
        <p14:creationId xmlns:p14="http://schemas.microsoft.com/office/powerpoint/2010/main" val="2055685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936104"/>
          </a:xfrm>
        </p:spPr>
        <p:txBody>
          <a:bodyPr/>
          <a:lstStyle/>
          <a:p>
            <a:pPr algn="ctr"/>
            <a:r>
              <a:rPr lang="pl-PL" sz="2800" b="1" dirty="0">
                <a:solidFill>
                  <a:schemeClr val="accent6">
                    <a:lumMod val="75000"/>
                  </a:schemeClr>
                </a:solidFill>
              </a:rPr>
              <a:t>PRZYJĘCIE DO  SZKOŁY PODSTAWOWEJ </a:t>
            </a:r>
            <a:br>
              <a:rPr lang="pl-PL" sz="2800" b="1" dirty="0">
                <a:solidFill>
                  <a:schemeClr val="accent6">
                    <a:lumMod val="75000"/>
                  </a:schemeClr>
                </a:solidFill>
              </a:rPr>
            </a:br>
            <a:r>
              <a:rPr lang="pl-PL" sz="2800" b="1" dirty="0">
                <a:solidFill>
                  <a:schemeClr val="accent6">
                    <a:lumMod val="75000"/>
                  </a:schemeClr>
                </a:solidFill>
              </a:rPr>
              <a:t>UCZNIA Z UKRAINY</a:t>
            </a:r>
            <a:br>
              <a:rPr lang="pl-PL" sz="2800" b="1" dirty="0">
                <a:solidFill>
                  <a:schemeClr val="accent6">
                    <a:lumMod val="75000"/>
                  </a:schemeClr>
                </a:solidFill>
              </a:rPr>
            </a:b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1124744"/>
            <a:ext cx="8056557" cy="4968552"/>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p:txBody>
      </p:sp>
      <p:graphicFrame>
        <p:nvGraphicFramePr>
          <p:cNvPr id="2" name="Tabela 3">
            <a:extLst>
              <a:ext uri="{FF2B5EF4-FFF2-40B4-BE49-F238E27FC236}">
                <a16:creationId xmlns:a16="http://schemas.microsoft.com/office/drawing/2014/main" id="{4FCDB3E1-740C-4BF3-B3F8-730D79F3291E}"/>
              </a:ext>
            </a:extLst>
          </p:cNvPr>
          <p:cNvGraphicFramePr>
            <a:graphicFrameLocks noGrp="1"/>
          </p:cNvGraphicFramePr>
          <p:nvPr>
            <p:extLst>
              <p:ext uri="{D42A27DB-BD31-4B8C-83A1-F6EECF244321}">
                <p14:modId xmlns:p14="http://schemas.microsoft.com/office/powerpoint/2010/main" val="226445668"/>
              </p:ext>
            </p:extLst>
          </p:nvPr>
        </p:nvGraphicFramePr>
        <p:xfrm>
          <a:off x="476255" y="1196753"/>
          <a:ext cx="8344218" cy="5276131"/>
        </p:xfrm>
        <a:graphic>
          <a:graphicData uri="http://schemas.openxmlformats.org/drawingml/2006/table">
            <a:tbl>
              <a:tblPr firstRow="1" bandRow="1">
                <a:tableStyleId>{5C22544A-7EE6-4342-B048-85BDC9FD1C3A}</a:tableStyleId>
              </a:tblPr>
              <a:tblGrid>
                <a:gridCol w="2781406">
                  <a:extLst>
                    <a:ext uri="{9D8B030D-6E8A-4147-A177-3AD203B41FA5}">
                      <a16:colId xmlns:a16="http://schemas.microsoft.com/office/drawing/2014/main" val="836897595"/>
                    </a:ext>
                  </a:extLst>
                </a:gridCol>
                <a:gridCol w="5562812">
                  <a:extLst>
                    <a:ext uri="{9D8B030D-6E8A-4147-A177-3AD203B41FA5}">
                      <a16:colId xmlns:a16="http://schemas.microsoft.com/office/drawing/2014/main" val="957100793"/>
                    </a:ext>
                  </a:extLst>
                </a:gridCol>
              </a:tblGrid>
              <a:tr h="603098">
                <a:tc gridSpan="2">
                  <a:txBody>
                    <a:bodyPr/>
                    <a:lstStyle/>
                    <a:p>
                      <a:r>
                        <a:rPr lang="pl-PL" sz="2000" dirty="0">
                          <a:solidFill>
                            <a:srgbClr val="000000"/>
                          </a:solidFill>
                        </a:rPr>
                        <a:t>UCZEŃ PRZYBYWAJĄCY Z ZAGRANICY JEST PRZYJMOWANY W KAŻDYM CZASIE DO:</a:t>
                      </a:r>
                    </a:p>
                    <a:p>
                      <a:endParaRPr lang="pl-PL"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2176680016"/>
                  </a:ext>
                </a:extLst>
              </a:tr>
              <a:tr h="1125093">
                <a:tc>
                  <a:txBody>
                    <a:bodyPr/>
                    <a:lstStyle/>
                    <a:p>
                      <a:r>
                        <a:rPr lang="pl-PL" sz="1800" b="1" dirty="0">
                          <a:solidFill>
                            <a:srgbClr val="000000"/>
                          </a:solidFill>
                        </a:rPr>
                        <a:t>klasy I publicznej szkoły podstawowej, której ustalono obwód,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r>
                        <a:rPr lang="pl-PL" sz="1800" b="1" dirty="0">
                          <a:solidFill>
                            <a:srgbClr val="000000"/>
                          </a:solidFill>
                        </a:rPr>
                        <a:t>właściwej ze względu na miejsce zamieszkania ucznia - z urzędu art. 133 ust. 1 i art. 151 ust. 1 ustawy p.o.;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1406991431"/>
                  </a:ext>
                </a:extLst>
              </a:tr>
              <a:tr h="1436134">
                <a:tc>
                  <a:txBody>
                    <a:bodyPr/>
                    <a:lstStyle/>
                    <a:p>
                      <a:r>
                        <a:rPr lang="pl-PL" sz="1800" b="1" dirty="0">
                          <a:solidFill>
                            <a:srgbClr val="000000"/>
                          </a:solidFill>
                        </a:rPr>
                        <a:t>klasy I publicznej szkoły podstawowej innej niż właściwa ze względu na miejsce zamieszkania ucznia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r>
                        <a:rPr lang="pl-PL" sz="1800" b="1" dirty="0">
                          <a:solidFill>
                            <a:srgbClr val="000000"/>
                          </a:solidFill>
                        </a:rPr>
                        <a:t>jeżeli szkoła dysponuje wolnymi miejscami;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3484230778"/>
                  </a:ext>
                </a:extLst>
              </a:tr>
              <a:tr h="1781218">
                <a:tc>
                  <a:txBody>
                    <a:bodyPr/>
                    <a:lstStyle/>
                    <a:p>
                      <a:r>
                        <a:rPr lang="pl-PL" sz="1800" b="1" dirty="0">
                          <a:solidFill>
                            <a:srgbClr val="000000"/>
                          </a:solidFill>
                        </a:rPr>
                        <a:t>klasy I oddziału międzynarodowego w publicznej szkole podstawowej ogólnodostępnej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r>
                        <a:rPr lang="pl-PL" sz="1800" b="1" dirty="0">
                          <a:solidFill>
                            <a:srgbClr val="000000"/>
                          </a:solidFill>
                        </a:rPr>
                        <a:t>na podstawie pozytywnego wyniku sprawdzianu predyspozycji językowych, jeżeli szkoła dysponuje wolnymi miejscami art. 138 ust.1 ustawy p.o.</a:t>
                      </a:r>
                    </a:p>
                    <a:p>
                      <a:endParaRPr lang="pl-PL" sz="18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3840706193"/>
                  </a:ext>
                </a:extLst>
              </a:tr>
            </a:tbl>
          </a:graphicData>
        </a:graphic>
      </p:graphicFrame>
    </p:spTree>
    <p:extLst>
      <p:ext uri="{BB962C8B-B14F-4D97-AF65-F5344CB8AC3E}">
        <p14:creationId xmlns:p14="http://schemas.microsoft.com/office/powerpoint/2010/main" val="417961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936104"/>
          </a:xfrm>
        </p:spPr>
        <p:txBody>
          <a:bodyPr/>
          <a:lstStyle/>
          <a:p>
            <a:pPr algn="ctr"/>
            <a:r>
              <a:rPr lang="pl-PL" sz="2800" b="1" dirty="0">
                <a:solidFill>
                  <a:schemeClr val="accent6">
                    <a:lumMod val="75000"/>
                  </a:schemeClr>
                </a:solidFill>
              </a:rPr>
              <a:t>PRZYJĘCIE DO SZKOŁY PODSTAWOWEJ </a:t>
            </a:r>
            <a:br>
              <a:rPr lang="pl-PL" sz="2800" b="1" dirty="0">
                <a:solidFill>
                  <a:schemeClr val="accent6">
                    <a:lumMod val="75000"/>
                  </a:schemeClr>
                </a:solidFill>
              </a:rPr>
            </a:br>
            <a:r>
              <a:rPr lang="pl-PL" sz="2800" b="1" dirty="0">
                <a:solidFill>
                  <a:schemeClr val="accent6">
                    <a:lumMod val="75000"/>
                  </a:schemeClr>
                </a:solidFill>
              </a:rPr>
              <a:t>UCZNIA Z UKRAINY</a:t>
            </a:r>
            <a:br>
              <a:rPr lang="pl-PL" sz="2800" b="1" dirty="0">
                <a:solidFill>
                  <a:schemeClr val="accent6">
                    <a:lumMod val="75000"/>
                  </a:schemeClr>
                </a:solidFill>
              </a:rPr>
            </a:b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1124744"/>
            <a:ext cx="8056557" cy="4968552"/>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p:txBody>
      </p:sp>
      <p:graphicFrame>
        <p:nvGraphicFramePr>
          <p:cNvPr id="2" name="Tabela 3">
            <a:extLst>
              <a:ext uri="{FF2B5EF4-FFF2-40B4-BE49-F238E27FC236}">
                <a16:creationId xmlns:a16="http://schemas.microsoft.com/office/drawing/2014/main" id="{4FCDB3E1-740C-4BF3-B3F8-730D79F3291E}"/>
              </a:ext>
            </a:extLst>
          </p:cNvPr>
          <p:cNvGraphicFramePr>
            <a:graphicFrameLocks noGrp="1"/>
          </p:cNvGraphicFramePr>
          <p:nvPr>
            <p:extLst>
              <p:ext uri="{D42A27DB-BD31-4B8C-83A1-F6EECF244321}">
                <p14:modId xmlns:p14="http://schemas.microsoft.com/office/powerpoint/2010/main" val="2963630031"/>
              </p:ext>
            </p:extLst>
          </p:nvPr>
        </p:nvGraphicFramePr>
        <p:xfrm>
          <a:off x="476255" y="1196753"/>
          <a:ext cx="8344218" cy="5448300"/>
        </p:xfrm>
        <a:graphic>
          <a:graphicData uri="http://schemas.openxmlformats.org/drawingml/2006/table">
            <a:tbl>
              <a:tblPr firstRow="1" bandRow="1">
                <a:tableStyleId>{5C22544A-7EE6-4342-B048-85BDC9FD1C3A}</a:tableStyleId>
              </a:tblPr>
              <a:tblGrid>
                <a:gridCol w="3606399">
                  <a:extLst>
                    <a:ext uri="{9D8B030D-6E8A-4147-A177-3AD203B41FA5}">
                      <a16:colId xmlns:a16="http://schemas.microsoft.com/office/drawing/2014/main" val="836897595"/>
                    </a:ext>
                  </a:extLst>
                </a:gridCol>
                <a:gridCol w="4737819">
                  <a:extLst>
                    <a:ext uri="{9D8B030D-6E8A-4147-A177-3AD203B41FA5}">
                      <a16:colId xmlns:a16="http://schemas.microsoft.com/office/drawing/2014/main" val="957100793"/>
                    </a:ext>
                  </a:extLst>
                </a:gridCol>
              </a:tblGrid>
              <a:tr h="603098">
                <a:tc gridSpan="2">
                  <a:txBody>
                    <a:bodyPr/>
                    <a:lstStyle/>
                    <a:p>
                      <a:r>
                        <a:rPr lang="pl-PL" sz="2000" dirty="0">
                          <a:solidFill>
                            <a:srgbClr val="000000"/>
                          </a:solidFill>
                        </a:rPr>
                        <a:t>UCZEŃ PRZYBYWAJĄCY Z ZAGRANICY JEST PRZYJMOWANY W KAŻDYM CZASIE DO:</a:t>
                      </a:r>
                    </a:p>
                    <a:p>
                      <a:endParaRPr lang="pl-PL"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2176680016"/>
                  </a:ext>
                </a:extLst>
              </a:tr>
              <a:tr h="1436134">
                <a:tc>
                  <a:txBody>
                    <a:bodyPr/>
                    <a:lstStyle/>
                    <a:p>
                      <a:r>
                        <a:rPr lang="pl-PL" sz="1800" b="1" dirty="0">
                          <a:solidFill>
                            <a:srgbClr val="000000"/>
                          </a:solidFill>
                        </a:rPr>
                        <a:t>klasy VII oddziału dwujęzycznego w publicznej szkole podstawowej ogólnodostępnej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r>
                        <a:rPr lang="pl-PL" sz="1800" b="1" dirty="0">
                          <a:solidFill>
                            <a:srgbClr val="000000"/>
                          </a:solidFill>
                        </a:rPr>
                        <a:t>na podstawie dokumentów oraz w przypadkach, o których mowa w § 10 ust. 1, na podstawie pozytywnego wyniku sprawdzianu predyspozycji językowych, o którym mowa w art. 139 ust. 1 pkt 2 ustawy p.o., jeżeli szkoła dysponuje wolnymi miejscami;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1406991431"/>
                  </a:ext>
                </a:extLst>
              </a:tr>
              <a:tr h="1436134">
                <a:tc>
                  <a:txBody>
                    <a:bodyPr/>
                    <a:lstStyle/>
                    <a:p>
                      <a:r>
                        <a:rPr lang="pl-PL" sz="1600" b="1" dirty="0">
                          <a:solidFill>
                            <a:srgbClr val="000000"/>
                          </a:solidFill>
                        </a:rPr>
                        <a:t>klasy I publicznej szkoły podstawowej sportowej, publicznej szkoły podstawowej mistrzostwa sportowego, oddziału sportowego w publicznej szkole podstawowej ogólnodostępnej lub oddziału mistrzostwa sportowego w publicznej szkole podstawowej ogólnodostępnej lub do klasy wyższej niż I w tych szkołach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r>
                        <a:rPr lang="pl-PL" sz="1800" b="1" dirty="0">
                          <a:solidFill>
                            <a:srgbClr val="000000"/>
                          </a:solidFill>
                        </a:rPr>
                        <a:t>po spełnieniu warunków, o których mowa w art. 137 ust. 1 pkt 1-3 ustawy p.o., jeżeli szkoła dysponuje wolnymi miejscami.</a:t>
                      </a:r>
                    </a:p>
                    <a:p>
                      <a:endParaRPr lang="pl-PL" sz="18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3484230778"/>
                  </a:ext>
                </a:extLst>
              </a:tr>
            </a:tbl>
          </a:graphicData>
        </a:graphic>
      </p:graphicFrame>
    </p:spTree>
    <p:extLst>
      <p:ext uri="{BB962C8B-B14F-4D97-AF65-F5344CB8AC3E}">
        <p14:creationId xmlns:p14="http://schemas.microsoft.com/office/powerpoint/2010/main" val="1270868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936104"/>
          </a:xfrm>
        </p:spPr>
        <p:txBody>
          <a:bodyPr/>
          <a:lstStyle/>
          <a:p>
            <a:pPr algn="ctr"/>
            <a:r>
              <a:rPr lang="pl-PL" sz="2800" b="1" dirty="0">
                <a:solidFill>
                  <a:schemeClr val="accent6">
                    <a:lumMod val="75000"/>
                  </a:schemeClr>
                </a:solidFill>
              </a:rPr>
              <a:t>KWALIFIKOWANIE  DO ODPOWIEDNIEJ KLASY SZKOŁY PODSTAWOWEJ </a:t>
            </a:r>
            <a:br>
              <a:rPr lang="pl-PL" sz="2800" b="1" dirty="0">
                <a:solidFill>
                  <a:schemeClr val="accent6">
                    <a:lumMod val="75000"/>
                  </a:schemeClr>
                </a:solidFill>
              </a:rPr>
            </a:br>
            <a:r>
              <a:rPr lang="pl-PL" sz="2800" b="1" dirty="0">
                <a:solidFill>
                  <a:schemeClr val="accent6">
                    <a:lumMod val="75000"/>
                  </a:schemeClr>
                </a:solidFill>
              </a:rPr>
              <a:t>UCZNIA Z UKRAINY</a:t>
            </a:r>
            <a:br>
              <a:rPr lang="pl-PL" sz="2800" b="1" dirty="0">
                <a:solidFill>
                  <a:schemeClr val="accent6">
                    <a:lumMod val="75000"/>
                  </a:schemeClr>
                </a:solidFill>
              </a:rPr>
            </a:b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1124744"/>
            <a:ext cx="8056557" cy="4968552"/>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p:txBody>
      </p:sp>
      <p:graphicFrame>
        <p:nvGraphicFramePr>
          <p:cNvPr id="2" name="Tabela 3">
            <a:extLst>
              <a:ext uri="{FF2B5EF4-FFF2-40B4-BE49-F238E27FC236}">
                <a16:creationId xmlns:a16="http://schemas.microsoft.com/office/drawing/2014/main" id="{4FCDB3E1-740C-4BF3-B3F8-730D79F3291E}"/>
              </a:ext>
            </a:extLst>
          </p:cNvPr>
          <p:cNvGraphicFramePr>
            <a:graphicFrameLocks noGrp="1"/>
          </p:cNvGraphicFramePr>
          <p:nvPr>
            <p:extLst>
              <p:ext uri="{D42A27DB-BD31-4B8C-83A1-F6EECF244321}">
                <p14:modId xmlns:p14="http://schemas.microsoft.com/office/powerpoint/2010/main" val="1793757482"/>
              </p:ext>
            </p:extLst>
          </p:nvPr>
        </p:nvGraphicFramePr>
        <p:xfrm>
          <a:off x="476255" y="1196753"/>
          <a:ext cx="8344218" cy="5411705"/>
        </p:xfrm>
        <a:graphic>
          <a:graphicData uri="http://schemas.openxmlformats.org/drawingml/2006/table">
            <a:tbl>
              <a:tblPr firstRow="1" bandRow="1">
                <a:tableStyleId>{5C22544A-7EE6-4342-B048-85BDC9FD1C3A}</a:tableStyleId>
              </a:tblPr>
              <a:tblGrid>
                <a:gridCol w="3606399">
                  <a:extLst>
                    <a:ext uri="{9D8B030D-6E8A-4147-A177-3AD203B41FA5}">
                      <a16:colId xmlns:a16="http://schemas.microsoft.com/office/drawing/2014/main" val="836897595"/>
                    </a:ext>
                  </a:extLst>
                </a:gridCol>
                <a:gridCol w="4737819">
                  <a:extLst>
                    <a:ext uri="{9D8B030D-6E8A-4147-A177-3AD203B41FA5}">
                      <a16:colId xmlns:a16="http://schemas.microsoft.com/office/drawing/2014/main" val="957100793"/>
                    </a:ext>
                  </a:extLst>
                </a:gridCol>
              </a:tblGrid>
              <a:tr h="603098">
                <a:tc gridSpan="2">
                  <a:txBody>
                    <a:bodyPr/>
                    <a:lstStyle/>
                    <a:p>
                      <a:r>
                        <a:rPr lang="pl-PL" sz="2000" dirty="0">
                          <a:solidFill>
                            <a:srgbClr val="000000"/>
                          </a:solidFill>
                        </a:rPr>
                        <a:t>UCZEŃ PRZYBYWAJĄCY Z ZAGRANICY JEST KWALIFIKOWANY W KAŻDYM CZASIE  DO:</a:t>
                      </a:r>
                    </a:p>
                    <a:p>
                      <a:endParaRPr lang="pl-PL"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2176680016"/>
                  </a:ext>
                </a:extLst>
              </a:tr>
              <a:tr h="1269109">
                <a:tc>
                  <a:txBody>
                    <a:bodyPr/>
                    <a:lstStyle/>
                    <a:p>
                      <a:r>
                        <a:rPr lang="pl-PL" sz="1800" b="1" dirty="0">
                          <a:solidFill>
                            <a:srgbClr val="000000"/>
                          </a:solidFill>
                        </a:rPr>
                        <a:t>klas II-VIII publicznej szkoły podstawowej, której ustalono obwód, właściwej ze względu na miejsce zamieszkania ucznia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r>
                        <a:rPr lang="pl-PL" sz="1800" b="1" dirty="0">
                          <a:solidFill>
                            <a:srgbClr val="000000"/>
                          </a:solidFill>
                        </a:rPr>
                        <a:t>z urzędu, zgodnie z art. 133 ust. 1 i art. 151 ust. 1 ustawy p.o., oraz na podstawie dokumentów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1406991431"/>
                  </a:ext>
                </a:extLst>
              </a:tr>
              <a:tr h="1224136">
                <a:tc>
                  <a:txBody>
                    <a:bodyPr/>
                    <a:lstStyle/>
                    <a:p>
                      <a:r>
                        <a:rPr lang="pl-PL" sz="1800" b="1" dirty="0">
                          <a:solidFill>
                            <a:srgbClr val="000000"/>
                          </a:solidFill>
                        </a:rPr>
                        <a:t>klas II-VIII publicznej szkoły podstawowej innej niż właściwa ze względu na miejsce zamieszkania ucznia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r>
                        <a:rPr lang="pl-PL" sz="1800" b="1" dirty="0">
                          <a:solidFill>
                            <a:srgbClr val="000000"/>
                          </a:solidFill>
                        </a:rPr>
                        <a:t>na podstawie dokumentów, jeżeli szkoła dysponuje wolnymi miejscami;</a:t>
                      </a:r>
                    </a:p>
                    <a:p>
                      <a:endParaRPr lang="pl-PL" sz="18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3484230778"/>
                  </a:ext>
                </a:extLst>
              </a:tr>
              <a:tr h="1436134">
                <a:tc>
                  <a:txBody>
                    <a:bodyPr/>
                    <a:lstStyle/>
                    <a:p>
                      <a:r>
                        <a:rPr lang="pl-PL" sz="1800" b="1" dirty="0">
                          <a:solidFill>
                            <a:srgbClr val="000000"/>
                          </a:solidFill>
                        </a:rPr>
                        <a:t>klas II-VIII oddziału międzynarodowego w publicznej szkole podstawowej ogólnodostępnej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r>
                        <a:rPr lang="pl-PL" sz="1800" b="1" dirty="0">
                          <a:solidFill>
                            <a:srgbClr val="000000"/>
                          </a:solidFill>
                        </a:rPr>
                        <a:t>na podstawie dokumentów oraz w przypadkach, o których mowa w § 10 ust. 1, na podstawie pozytywnego wyniku sprawdzianu predyspozycji językowych, o którym mowa w art. 138 ust. 1 ustawy p.o., jeżeli szkoła dysponuje wolnymi miejscami;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375825061"/>
                  </a:ext>
                </a:extLst>
              </a:tr>
            </a:tbl>
          </a:graphicData>
        </a:graphic>
      </p:graphicFrame>
    </p:spTree>
    <p:extLst>
      <p:ext uri="{BB962C8B-B14F-4D97-AF65-F5344CB8AC3E}">
        <p14:creationId xmlns:p14="http://schemas.microsoft.com/office/powerpoint/2010/main" val="1792135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936104"/>
          </a:xfrm>
        </p:spPr>
        <p:txBody>
          <a:bodyPr/>
          <a:lstStyle/>
          <a:p>
            <a:pPr algn="ctr"/>
            <a:r>
              <a:rPr lang="pl-PL" sz="2800" b="1" dirty="0">
                <a:solidFill>
                  <a:schemeClr val="accent6">
                    <a:lumMod val="75000"/>
                  </a:schemeClr>
                </a:solidFill>
              </a:rPr>
              <a:t>KWALIFIKOWANIE  DO ODPOWIEDNIEJ KLASY SZKOŁY PODSTAWOWEJ UCZNIA Z UKRAINY</a:t>
            </a:r>
            <a:br>
              <a:rPr lang="pl-PL" sz="2800" b="1" dirty="0">
                <a:solidFill>
                  <a:schemeClr val="accent6">
                    <a:lumMod val="75000"/>
                  </a:schemeClr>
                </a:solidFill>
              </a:rPr>
            </a:br>
            <a:r>
              <a:rPr lang="pl-PL" sz="2800" b="1" dirty="0">
                <a:solidFill>
                  <a:schemeClr val="accent6">
                    <a:lumMod val="75000"/>
                  </a:schemeClr>
                </a:solidFill>
              </a:rPr>
              <a:t>UCZNIA Z UKRAINY</a:t>
            </a:r>
            <a:br>
              <a:rPr lang="pl-PL" sz="2800" b="1" dirty="0">
                <a:solidFill>
                  <a:schemeClr val="accent6">
                    <a:lumMod val="75000"/>
                  </a:schemeClr>
                </a:solidFill>
              </a:rPr>
            </a:b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1124744"/>
            <a:ext cx="8056557" cy="4968552"/>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p:txBody>
      </p:sp>
      <p:graphicFrame>
        <p:nvGraphicFramePr>
          <p:cNvPr id="2" name="Tabela 3">
            <a:extLst>
              <a:ext uri="{FF2B5EF4-FFF2-40B4-BE49-F238E27FC236}">
                <a16:creationId xmlns:a16="http://schemas.microsoft.com/office/drawing/2014/main" id="{4FCDB3E1-740C-4BF3-B3F8-730D79F3291E}"/>
              </a:ext>
            </a:extLst>
          </p:cNvPr>
          <p:cNvGraphicFramePr>
            <a:graphicFrameLocks noGrp="1"/>
          </p:cNvGraphicFramePr>
          <p:nvPr>
            <p:extLst>
              <p:ext uri="{D42A27DB-BD31-4B8C-83A1-F6EECF244321}">
                <p14:modId xmlns:p14="http://schemas.microsoft.com/office/powerpoint/2010/main" val="657532230"/>
              </p:ext>
            </p:extLst>
          </p:nvPr>
        </p:nvGraphicFramePr>
        <p:xfrm>
          <a:off x="476255" y="1196753"/>
          <a:ext cx="8344218" cy="5592398"/>
        </p:xfrm>
        <a:graphic>
          <a:graphicData uri="http://schemas.openxmlformats.org/drawingml/2006/table">
            <a:tbl>
              <a:tblPr firstRow="1" bandRow="1">
                <a:tableStyleId>{5C22544A-7EE6-4342-B048-85BDC9FD1C3A}</a:tableStyleId>
              </a:tblPr>
              <a:tblGrid>
                <a:gridCol w="3606399">
                  <a:extLst>
                    <a:ext uri="{9D8B030D-6E8A-4147-A177-3AD203B41FA5}">
                      <a16:colId xmlns:a16="http://schemas.microsoft.com/office/drawing/2014/main" val="836897595"/>
                    </a:ext>
                  </a:extLst>
                </a:gridCol>
                <a:gridCol w="4737819">
                  <a:extLst>
                    <a:ext uri="{9D8B030D-6E8A-4147-A177-3AD203B41FA5}">
                      <a16:colId xmlns:a16="http://schemas.microsoft.com/office/drawing/2014/main" val="957100793"/>
                    </a:ext>
                  </a:extLst>
                </a:gridCol>
              </a:tblGrid>
              <a:tr h="395563">
                <a:tc gridSpan="2">
                  <a:txBody>
                    <a:bodyPr/>
                    <a:lstStyle/>
                    <a:p>
                      <a:r>
                        <a:rPr lang="pl-PL" sz="2000" dirty="0">
                          <a:solidFill>
                            <a:srgbClr val="000000"/>
                          </a:solidFill>
                        </a:rPr>
                        <a:t>UCZEŃ PRZYBYWAJĄCY Z ZAGRANICY JEST KWALIFIKOWANY W KAŻDYM CZASIE DO:</a:t>
                      </a:r>
                    </a:p>
                    <a:p>
                      <a:endParaRPr lang="pl-PL"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2176680016"/>
                  </a:ext>
                </a:extLst>
              </a:tr>
              <a:tr h="2147453">
                <a:tc>
                  <a:txBody>
                    <a:bodyPr/>
                    <a:lstStyle/>
                    <a:p>
                      <a:r>
                        <a:rPr lang="pl-PL" sz="1800" b="1" dirty="0">
                          <a:solidFill>
                            <a:srgbClr val="000000"/>
                          </a:solidFill>
                        </a:rPr>
                        <a:t>klasy VIII oddziału dwujęzycznego w publicznej szkole podstawowej ogólnodostępnej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r>
                        <a:rPr lang="pl-PL" sz="1800" b="1" dirty="0">
                          <a:solidFill>
                            <a:srgbClr val="000000"/>
                          </a:solidFill>
                        </a:rPr>
                        <a:t>na podstawie dokumentów oraz w przypadkach, o których mowa w § 10 ust. 1, na podstawie pozytywnego wyniku sprawdzianu predyspozycji językowych,       o którym mowa w art. 139 ust. 1 pkt 2 ustawy p.o., jeżeli szkoła dysponuje wolnymi miejscami;</a:t>
                      </a:r>
                    </a:p>
                    <a:p>
                      <a:endParaRPr lang="pl-PL" sz="18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1406991431"/>
                  </a:ext>
                </a:extLst>
              </a:tr>
              <a:tr h="2399618">
                <a:tc>
                  <a:txBody>
                    <a:bodyPr/>
                    <a:lstStyle/>
                    <a:p>
                      <a:r>
                        <a:rPr lang="pl-PL" sz="1800" b="1" dirty="0">
                          <a:solidFill>
                            <a:srgbClr val="000000"/>
                          </a:solidFill>
                        </a:rPr>
                        <a:t>klas II-VIII publicznej szkoły podstawowej sportowej, publicznej szkoły podstawowej mistrzostwa sportowego lub oddziału sportowego w publicznej szkole podstawowej ogólnodostępnej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r>
                        <a:rPr lang="pl-PL" sz="1800" b="1" dirty="0">
                          <a:solidFill>
                            <a:srgbClr val="000000"/>
                          </a:solidFill>
                        </a:rPr>
                        <a:t>na podstawie dokumentów oraz po spełnieniu warunków, o których mowa w art. 137 ust. 1 pkt 1-3 ustawy p.o., jeżeli szkoła dysponuje wolnymi miejscami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3484230778"/>
                  </a:ext>
                </a:extLst>
              </a:tr>
            </a:tbl>
          </a:graphicData>
        </a:graphic>
      </p:graphicFrame>
    </p:spTree>
    <p:extLst>
      <p:ext uri="{BB962C8B-B14F-4D97-AF65-F5344CB8AC3E}">
        <p14:creationId xmlns:p14="http://schemas.microsoft.com/office/powerpoint/2010/main" val="3845766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936104"/>
          </a:xfrm>
        </p:spPr>
        <p:txBody>
          <a:bodyPr/>
          <a:lstStyle/>
          <a:p>
            <a:pPr algn="ctr"/>
            <a:r>
              <a:rPr lang="pl-PL" sz="2800" b="1" dirty="0">
                <a:solidFill>
                  <a:schemeClr val="accent6">
                    <a:lumMod val="75000"/>
                  </a:schemeClr>
                </a:solidFill>
              </a:rPr>
              <a:t>KWALIFIKOWANIE  DO  SZKOŁY PONADPODSTAWOWEJ UCZNIA Z UKRAINY </a:t>
            </a:r>
            <a:br>
              <a:rPr lang="pl-PL" sz="2800" b="1" dirty="0">
                <a:solidFill>
                  <a:schemeClr val="accent6">
                    <a:lumMod val="75000"/>
                  </a:schemeClr>
                </a:solidFill>
              </a:rPr>
            </a:br>
            <a:r>
              <a:rPr lang="pl-PL" sz="2800" b="1" dirty="0">
                <a:solidFill>
                  <a:schemeClr val="accent6">
                    <a:lumMod val="75000"/>
                  </a:schemeClr>
                </a:solidFill>
              </a:rPr>
              <a:t>UCZNIA Z UKRAINY</a:t>
            </a:r>
            <a:br>
              <a:rPr lang="pl-PL" sz="2800" b="1" dirty="0">
                <a:solidFill>
                  <a:schemeClr val="accent6">
                    <a:lumMod val="75000"/>
                  </a:schemeClr>
                </a:solidFill>
              </a:rPr>
            </a:b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1124744"/>
            <a:ext cx="8056557" cy="4968552"/>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p:txBody>
      </p:sp>
      <p:graphicFrame>
        <p:nvGraphicFramePr>
          <p:cNvPr id="2" name="Tabela 3">
            <a:extLst>
              <a:ext uri="{FF2B5EF4-FFF2-40B4-BE49-F238E27FC236}">
                <a16:creationId xmlns:a16="http://schemas.microsoft.com/office/drawing/2014/main" id="{4FCDB3E1-740C-4BF3-B3F8-730D79F3291E}"/>
              </a:ext>
            </a:extLst>
          </p:cNvPr>
          <p:cNvGraphicFramePr>
            <a:graphicFrameLocks noGrp="1"/>
          </p:cNvGraphicFramePr>
          <p:nvPr>
            <p:extLst>
              <p:ext uri="{D42A27DB-BD31-4B8C-83A1-F6EECF244321}">
                <p14:modId xmlns:p14="http://schemas.microsoft.com/office/powerpoint/2010/main" val="2321163947"/>
              </p:ext>
            </p:extLst>
          </p:nvPr>
        </p:nvGraphicFramePr>
        <p:xfrm>
          <a:off x="476256" y="1196753"/>
          <a:ext cx="8344218" cy="4697287"/>
        </p:xfrm>
        <a:graphic>
          <a:graphicData uri="http://schemas.openxmlformats.org/drawingml/2006/table">
            <a:tbl>
              <a:tblPr firstRow="1" bandRow="1">
                <a:tableStyleId>{5C22544A-7EE6-4342-B048-85BDC9FD1C3A}</a:tableStyleId>
              </a:tblPr>
              <a:tblGrid>
                <a:gridCol w="1863496">
                  <a:extLst>
                    <a:ext uri="{9D8B030D-6E8A-4147-A177-3AD203B41FA5}">
                      <a16:colId xmlns:a16="http://schemas.microsoft.com/office/drawing/2014/main" val="836897595"/>
                    </a:ext>
                  </a:extLst>
                </a:gridCol>
                <a:gridCol w="6480722">
                  <a:extLst>
                    <a:ext uri="{9D8B030D-6E8A-4147-A177-3AD203B41FA5}">
                      <a16:colId xmlns:a16="http://schemas.microsoft.com/office/drawing/2014/main" val="957100793"/>
                    </a:ext>
                  </a:extLst>
                </a:gridCol>
              </a:tblGrid>
              <a:tr h="327252">
                <a:tc gridSpan="2">
                  <a:txBody>
                    <a:bodyPr/>
                    <a:lstStyle/>
                    <a:p>
                      <a:r>
                        <a:rPr lang="pl-PL" sz="2000" dirty="0">
                          <a:solidFill>
                            <a:srgbClr val="000000"/>
                          </a:solidFill>
                        </a:rPr>
                        <a:t>UCZEŃ PRZYBYWAJĄCY Z ZAGRANICY JEST KWALIFIKOWANY W KAŻDYM CZASIE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2176680016"/>
                  </a:ext>
                </a:extLst>
              </a:tr>
              <a:tr h="981757">
                <a:tc>
                  <a:txBody>
                    <a:bodyPr/>
                    <a:lstStyle/>
                    <a:p>
                      <a:r>
                        <a:rPr lang="pl-PL" sz="1800" b="1" dirty="0">
                          <a:solidFill>
                            <a:srgbClr val="000000"/>
                          </a:solidFill>
                        </a:rPr>
                        <a:t>publicznego liceum ogólnokształcącego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r>
                        <a:rPr lang="pl-PL" sz="1800" b="1" dirty="0">
                          <a:solidFill>
                            <a:srgbClr val="000000"/>
                          </a:solidFill>
                        </a:rPr>
                        <a:t>na podstawie dokumentów,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1406991431"/>
                  </a:ext>
                </a:extLst>
              </a:tr>
              <a:tr h="2807527">
                <a:tc>
                  <a:txBody>
                    <a:bodyPr/>
                    <a:lstStyle/>
                    <a:p>
                      <a:r>
                        <a:rPr lang="pl-PL" sz="1800" b="1" dirty="0">
                          <a:solidFill>
                            <a:srgbClr val="000000"/>
                          </a:solidFill>
                        </a:rPr>
                        <a:t>publicznego technikum i publicznej branżowej szkoły I stopnia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r>
                        <a:rPr lang="pl-PL" sz="1800" b="1" dirty="0">
                          <a:solidFill>
                            <a:srgbClr val="000000"/>
                          </a:solidFill>
                        </a:rPr>
                        <a:t>na podstawie:</a:t>
                      </a:r>
                    </a:p>
                    <a:p>
                      <a:pPr marL="342900" indent="-342900">
                        <a:buAutoNum type="alphaLcParenR"/>
                      </a:pPr>
                      <a:r>
                        <a:rPr lang="pl-PL" sz="1800" b="1" dirty="0">
                          <a:solidFill>
                            <a:srgbClr val="000000"/>
                          </a:solidFill>
                        </a:rPr>
                        <a:t>dokumentów,</a:t>
                      </a:r>
                    </a:p>
                    <a:p>
                      <a:pPr marL="0" indent="0">
                        <a:buNone/>
                      </a:pPr>
                      <a:r>
                        <a:rPr lang="pl-PL" sz="1800" b="1" dirty="0">
                          <a:solidFill>
                            <a:srgbClr val="000000"/>
                          </a:solidFill>
                        </a:rPr>
                        <a:t>b) zaświadczenia lekarskiego zawierającego orzeczenie o braku przeciwwskazań zdrowotnych do podjęcia praktycznej nauki zawodu, </a:t>
                      </a:r>
                      <a:r>
                        <a:rPr lang="pl-PL" sz="1600" b="1" dirty="0">
                          <a:solidFill>
                            <a:srgbClr val="000000"/>
                          </a:solidFill>
                        </a:rPr>
                        <a:t>wydane zgodnie z przepisami wydanymi na podstawie art. 6 ust. 5 ustawy z dnia 27 czerwca 1997 r. o służbie medycyny pracy,</a:t>
                      </a:r>
                    </a:p>
                    <a:p>
                      <a:pPr marL="0" indent="0">
                        <a:buNone/>
                      </a:pPr>
                      <a:endParaRPr lang="pl-PL" sz="1800"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3484230778"/>
                  </a:ext>
                </a:extLst>
              </a:tr>
            </a:tbl>
          </a:graphicData>
        </a:graphic>
      </p:graphicFrame>
    </p:spTree>
    <p:extLst>
      <p:ext uri="{BB962C8B-B14F-4D97-AF65-F5344CB8AC3E}">
        <p14:creationId xmlns:p14="http://schemas.microsoft.com/office/powerpoint/2010/main" val="3714084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611189" y="260648"/>
            <a:ext cx="7786687" cy="576064"/>
          </a:xfrm>
        </p:spPr>
        <p:txBody>
          <a:bodyPr/>
          <a:lstStyle/>
          <a:p>
            <a:r>
              <a:rPr lang="pl-PL" sz="2400" b="1" dirty="0">
                <a:solidFill>
                  <a:schemeClr val="accent1">
                    <a:lumMod val="75000"/>
                  </a:schemeClr>
                </a:solidFill>
              </a:rPr>
              <a:t>PODSTAWY PRAWNE</a:t>
            </a: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611187" y="836712"/>
            <a:ext cx="7921623" cy="5001543"/>
          </a:xfrm>
        </p:spPr>
        <p:txBody>
          <a:bodyPr/>
          <a:lstStyle/>
          <a:p>
            <a:pPr marL="457200" marR="0" lvl="0" indent="-457200" algn="l" defTabSz="914400" rtl="0" eaLnBrk="0" fontAlgn="base" latinLnBrk="0" hangingPunct="0">
              <a:lnSpc>
                <a:spcPct val="100000"/>
              </a:lnSpc>
              <a:spcBef>
                <a:spcPct val="20000"/>
              </a:spcBef>
              <a:spcAft>
                <a:spcPct val="0"/>
              </a:spcAft>
              <a:buClr>
                <a:srgbClr val="0070C0"/>
              </a:buClr>
              <a:buSzPct val="65000"/>
              <a:buAutoNum type="arabicPeriod"/>
              <a:tabLst/>
              <a:defRPr/>
            </a:pPr>
            <a:r>
              <a:rPr lang="pl-PL" sz="2000" b="1" dirty="0">
                <a:solidFill>
                  <a:srgbClr val="000000"/>
                </a:solidFill>
                <a:latin typeface="Calibri" panose="020F0502020204030204"/>
              </a:rPr>
              <a:t>Ustawa z 14 grudnia 2016 r. – Prawo oświatowe (Dz.U. z 2021 r. poz. 1082) – dalej p.o.</a:t>
            </a:r>
          </a:p>
          <a:p>
            <a:pPr marL="457200" marR="0" lvl="0" indent="-457200" algn="just" defTabSz="914400" rtl="0" eaLnBrk="0" fontAlgn="base" latinLnBrk="0" hangingPunct="0">
              <a:lnSpc>
                <a:spcPct val="100000"/>
              </a:lnSpc>
              <a:spcBef>
                <a:spcPct val="20000"/>
              </a:spcBef>
              <a:spcAft>
                <a:spcPct val="0"/>
              </a:spcAft>
              <a:buClr>
                <a:srgbClr val="0070C0"/>
              </a:buClr>
              <a:buSzPct val="65000"/>
              <a:buAutoNum type="arabicPeriod"/>
              <a:tabLst/>
              <a:defRPr/>
            </a:pPr>
            <a:r>
              <a:rPr lang="pl-PL" sz="2000" b="1" dirty="0">
                <a:solidFill>
                  <a:srgbClr val="000000"/>
                </a:solidFill>
                <a:latin typeface="Calibri" panose="020F0502020204030204"/>
              </a:rPr>
              <a:t>Rozporządzenie Ministra Edukacji Narodowej z dnia 23 sierpnia 2017r. w sprawie kształcenia osób niebędących obywatelami polskimi oraz osób będących obywatelami polskimi, które pobierały naukę w szkołach funkcjonujących w systemie oświaty innych państw (Dz.U. z 2020 r. poz.1283) dalej </a:t>
            </a:r>
            <a:r>
              <a:rPr lang="pl-PL" sz="2000" b="1" dirty="0" err="1">
                <a:solidFill>
                  <a:srgbClr val="000000"/>
                </a:solidFill>
                <a:latin typeface="Calibri" panose="020F0502020204030204"/>
              </a:rPr>
              <a:t>r.k.o.n.o.p</a:t>
            </a:r>
            <a:r>
              <a:rPr lang="pl-PL" sz="2000" b="1" dirty="0">
                <a:solidFill>
                  <a:srgbClr val="000000"/>
                </a:solidFill>
                <a:latin typeface="Calibri" panose="020F0502020204030204"/>
              </a:rPr>
              <a:t>.,</a:t>
            </a:r>
          </a:p>
          <a:p>
            <a:pPr marL="457200" marR="0" lvl="0" indent="-457200" algn="just" defTabSz="914400" rtl="0" eaLnBrk="0" fontAlgn="base" latinLnBrk="0" hangingPunct="0">
              <a:lnSpc>
                <a:spcPct val="100000"/>
              </a:lnSpc>
              <a:spcBef>
                <a:spcPct val="20000"/>
              </a:spcBef>
              <a:spcAft>
                <a:spcPct val="0"/>
              </a:spcAft>
              <a:buClr>
                <a:srgbClr val="0070C0"/>
              </a:buClr>
              <a:buSzPct val="65000"/>
              <a:buAutoNum type="arabicPeriod"/>
              <a:tabLst/>
              <a:defRPr/>
            </a:pPr>
            <a:r>
              <a:rPr lang="pl-PL" sz="2000" b="1" dirty="0">
                <a:solidFill>
                  <a:srgbClr val="000000"/>
                </a:solidFill>
                <a:latin typeface="Calibri" panose="020F0502020204030204"/>
              </a:rPr>
              <a:t>Rozporządzenie Ministra Edukacji Narodowej z 23.08.2017 r. w sprawie kształcenia osób niebędących obywatelami polskimi oraz osób będących obywatelami polskimi, które pobierały naukę w szkołach funkcjonujących w systemach oświaty innych państw – dalej </a:t>
            </a:r>
            <a:r>
              <a:rPr lang="pl-PL" sz="2000" b="1" dirty="0" err="1">
                <a:solidFill>
                  <a:srgbClr val="000000"/>
                </a:solidFill>
                <a:latin typeface="Calibri" panose="020F0502020204030204"/>
              </a:rPr>
              <a:t>r.w.t.t.p</a:t>
            </a:r>
            <a:r>
              <a:rPr lang="pl-PL" sz="2000" b="1" dirty="0">
                <a:solidFill>
                  <a:srgbClr val="000000"/>
                </a:solidFill>
                <a:latin typeface="Calibri" panose="020F0502020204030204"/>
              </a:rPr>
              <a:t>.,</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rgbClr val="000000"/>
              </a:solidFill>
              <a:latin typeface="Calibri" panose="020F0502020204030204"/>
            </a:endParaRPr>
          </a:p>
          <a:p>
            <a:pPr marL="457200" marR="0" lvl="0" indent="-457200" algn="just" defTabSz="914400" rtl="0" eaLnBrk="0" fontAlgn="base" latinLnBrk="0" hangingPunct="0">
              <a:lnSpc>
                <a:spcPct val="100000"/>
              </a:lnSpc>
              <a:spcBef>
                <a:spcPct val="20000"/>
              </a:spcBef>
              <a:spcAft>
                <a:spcPct val="0"/>
              </a:spcAft>
              <a:buClr>
                <a:srgbClr val="0070C0"/>
              </a:buClr>
              <a:buSzPct val="65000"/>
              <a:buAutoNum type="arabicPeriod"/>
              <a:tabLst/>
              <a:defRPr/>
            </a:pPr>
            <a:endParaRPr lang="pl-PL" sz="2000" b="1" dirty="0">
              <a:solidFill>
                <a:srgbClr val="000000"/>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rgbClr val="000000"/>
              </a:solidFill>
              <a:latin typeface="Calibri" panose="020F0502020204030204"/>
            </a:endParaRPr>
          </a:p>
          <a:p>
            <a:pPr marL="457200" marR="0" lvl="0" indent="-457200" algn="l" defTabSz="914400" rtl="0" eaLnBrk="0" fontAlgn="base" latinLnBrk="0" hangingPunct="0">
              <a:lnSpc>
                <a:spcPct val="100000"/>
              </a:lnSpc>
              <a:spcBef>
                <a:spcPct val="20000"/>
              </a:spcBef>
              <a:spcAft>
                <a:spcPct val="0"/>
              </a:spcAft>
              <a:buClr>
                <a:srgbClr val="0070C0"/>
              </a:buClr>
              <a:buSzPct val="65000"/>
              <a:buAutoNum type="arabicPeriod"/>
              <a:tabLst/>
              <a:defRPr/>
            </a:pPr>
            <a:endParaRPr lang="pl-PL" sz="2000" b="1" dirty="0">
              <a:solidFill>
                <a:srgbClr val="000000"/>
              </a:solidFill>
              <a:latin typeface="Calibri" panose="020F0502020204030204"/>
            </a:endParaRP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rgbClr val="000000"/>
              </a:solidFill>
              <a:latin typeface="Calibri" panose="020F0502020204030204"/>
            </a:endParaRPr>
          </a:p>
          <a:p>
            <a:pPr marL="457200" marR="0" lvl="0" indent="-457200" algn="l" defTabSz="914400" rtl="0" eaLnBrk="0" fontAlgn="base" latinLnBrk="0" hangingPunct="0">
              <a:lnSpc>
                <a:spcPct val="100000"/>
              </a:lnSpc>
              <a:spcBef>
                <a:spcPct val="20000"/>
              </a:spcBef>
              <a:spcAft>
                <a:spcPct val="0"/>
              </a:spcAft>
              <a:buClr>
                <a:srgbClr val="0070C0"/>
              </a:buClr>
              <a:buSzPct val="65000"/>
              <a:buAutoNum type="arabicPeriod"/>
              <a:tabLst/>
              <a:defRPr/>
            </a:pPr>
            <a:endParaRPr lang="pl-PL" sz="2000" b="1" dirty="0">
              <a:solidFill>
                <a:srgbClr val="000000"/>
              </a:solidFill>
              <a:latin typeface="Calibri" panose="020F0502020204030204"/>
            </a:endParaRP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kumimoji="0" lang="pl-PL" sz="2000" b="1" i="0" u="none" strike="noStrike" kern="0" cap="none" spc="0" normalizeH="0" baseline="0" noProof="0" dirty="0">
              <a:ln>
                <a:noFill/>
              </a:ln>
              <a:solidFill>
                <a:srgbClr val="000000"/>
              </a:solidFill>
              <a:effectLst/>
              <a:uLnTx/>
              <a:uFillTx/>
              <a:latin typeface="Calibri" panose="020F0502020204030204"/>
              <a:ea typeface="+mn-ea"/>
              <a:cs typeface="+mn-cs"/>
            </a:endParaRPr>
          </a:p>
          <a:p>
            <a:pPr marL="457200" marR="0" lvl="0" indent="-457200" algn="l" defTabSz="914400" rtl="0" eaLnBrk="0" fontAlgn="base" latinLnBrk="0" hangingPunct="0">
              <a:lnSpc>
                <a:spcPct val="100000"/>
              </a:lnSpc>
              <a:spcBef>
                <a:spcPct val="20000"/>
              </a:spcBef>
              <a:spcAft>
                <a:spcPct val="0"/>
              </a:spcAft>
              <a:buClr>
                <a:srgbClr val="0070C0"/>
              </a:buClr>
              <a:buSzPct val="65000"/>
              <a:buAutoNum type="arabicPeriod" startAt="2"/>
              <a:tabLst/>
              <a:defRPr/>
            </a:pPr>
            <a:endParaRPr kumimoji="0" lang="pl-PL" sz="2000" b="1" i="0" u="none" strike="noStrike" kern="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kumimoji="0" lang="pl-PL" sz="2000" b="1"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1384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936104"/>
          </a:xfrm>
        </p:spPr>
        <p:txBody>
          <a:bodyPr/>
          <a:lstStyle/>
          <a:p>
            <a:pPr algn="ctr"/>
            <a:r>
              <a:rPr lang="pl-PL" sz="2800" b="1" dirty="0">
                <a:solidFill>
                  <a:schemeClr val="accent6">
                    <a:lumMod val="75000"/>
                  </a:schemeClr>
                </a:solidFill>
              </a:rPr>
              <a:t>KWALIFIKOWANIE  DO  SZKOŁY PONADPODSTAWOWEJ UCZNIA Z UKRAINY </a:t>
            </a:r>
            <a:br>
              <a:rPr lang="pl-PL" sz="2800" b="1" dirty="0">
                <a:solidFill>
                  <a:schemeClr val="accent6">
                    <a:lumMod val="75000"/>
                  </a:schemeClr>
                </a:solidFill>
              </a:rPr>
            </a:br>
            <a:r>
              <a:rPr lang="pl-PL" sz="2800" b="1" dirty="0">
                <a:solidFill>
                  <a:schemeClr val="accent6">
                    <a:lumMod val="75000"/>
                  </a:schemeClr>
                </a:solidFill>
              </a:rPr>
              <a:t>UCZNIA Z UKRAINY</a:t>
            </a:r>
            <a:br>
              <a:rPr lang="pl-PL" sz="2800" b="1" dirty="0">
                <a:solidFill>
                  <a:schemeClr val="accent6">
                    <a:lumMod val="75000"/>
                  </a:schemeClr>
                </a:solidFill>
              </a:rPr>
            </a:b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1124744"/>
            <a:ext cx="8056557" cy="4968552"/>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p:txBody>
      </p:sp>
      <p:graphicFrame>
        <p:nvGraphicFramePr>
          <p:cNvPr id="2" name="Tabela 3">
            <a:extLst>
              <a:ext uri="{FF2B5EF4-FFF2-40B4-BE49-F238E27FC236}">
                <a16:creationId xmlns:a16="http://schemas.microsoft.com/office/drawing/2014/main" id="{4FCDB3E1-740C-4BF3-B3F8-730D79F3291E}"/>
              </a:ext>
            </a:extLst>
          </p:cNvPr>
          <p:cNvGraphicFramePr>
            <a:graphicFrameLocks noGrp="1"/>
          </p:cNvGraphicFramePr>
          <p:nvPr>
            <p:extLst>
              <p:ext uri="{D42A27DB-BD31-4B8C-83A1-F6EECF244321}">
                <p14:modId xmlns:p14="http://schemas.microsoft.com/office/powerpoint/2010/main" val="2236697658"/>
              </p:ext>
            </p:extLst>
          </p:nvPr>
        </p:nvGraphicFramePr>
        <p:xfrm>
          <a:off x="476255" y="1196753"/>
          <a:ext cx="8344218" cy="4554826"/>
        </p:xfrm>
        <a:graphic>
          <a:graphicData uri="http://schemas.openxmlformats.org/drawingml/2006/table">
            <a:tbl>
              <a:tblPr firstRow="1" bandRow="1">
                <a:tableStyleId>{5C22544A-7EE6-4342-B048-85BDC9FD1C3A}</a:tableStyleId>
              </a:tblPr>
              <a:tblGrid>
                <a:gridCol w="1863497">
                  <a:extLst>
                    <a:ext uri="{9D8B030D-6E8A-4147-A177-3AD203B41FA5}">
                      <a16:colId xmlns:a16="http://schemas.microsoft.com/office/drawing/2014/main" val="836897595"/>
                    </a:ext>
                  </a:extLst>
                </a:gridCol>
                <a:gridCol w="6480721">
                  <a:extLst>
                    <a:ext uri="{9D8B030D-6E8A-4147-A177-3AD203B41FA5}">
                      <a16:colId xmlns:a16="http://schemas.microsoft.com/office/drawing/2014/main" val="957100793"/>
                    </a:ext>
                  </a:extLst>
                </a:gridCol>
              </a:tblGrid>
              <a:tr h="538702">
                <a:tc gridSpan="2">
                  <a:txBody>
                    <a:bodyPr/>
                    <a:lstStyle/>
                    <a:p>
                      <a:r>
                        <a:rPr lang="pl-PL" sz="2000" dirty="0">
                          <a:solidFill>
                            <a:srgbClr val="000000"/>
                          </a:solidFill>
                        </a:rPr>
                        <a:t>UCZEŃ PRZYBYWAJĄCY Z ZAGRANICY JEST KWALIFIKOWANY W KAŻDYM CZASIE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2176680016"/>
                  </a:ext>
                </a:extLst>
              </a:tr>
              <a:tr h="3853786">
                <a:tc>
                  <a:txBody>
                    <a:bodyPr/>
                    <a:lstStyle/>
                    <a:p>
                      <a:r>
                        <a:rPr lang="pl-PL" sz="1800" b="1" dirty="0">
                          <a:solidFill>
                            <a:srgbClr val="000000"/>
                          </a:solidFill>
                        </a:rPr>
                        <a:t>publicznej branżowej szkoły II stopnia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r>
                        <a:rPr lang="pl-PL" sz="1800" b="1" dirty="0">
                          <a:solidFill>
                            <a:srgbClr val="000000"/>
                          </a:solidFill>
                        </a:rPr>
                        <a:t>na podstawie dokumentów:</a:t>
                      </a:r>
                    </a:p>
                    <a:p>
                      <a:r>
                        <a:rPr lang="pl-PL" sz="1800" b="1" dirty="0">
                          <a:solidFill>
                            <a:srgbClr val="000000"/>
                          </a:solidFill>
                        </a:rPr>
                        <a:t> - świadectwa lub innego dokumentu wydanego za granicą </a:t>
                      </a:r>
                    </a:p>
                    <a:p>
                      <a:r>
                        <a:rPr lang="pl-PL" sz="1800" b="1" dirty="0">
                          <a:solidFill>
                            <a:srgbClr val="000000"/>
                          </a:solidFill>
                        </a:rPr>
                        <a:t>    uznanych za dokumenty potwierdzające w </a:t>
                      </a:r>
                    </a:p>
                    <a:p>
                      <a:r>
                        <a:rPr lang="pl-PL" sz="1800" b="1" dirty="0">
                          <a:solidFill>
                            <a:srgbClr val="000000"/>
                          </a:solidFill>
                        </a:rPr>
                        <a:t>    RP wykształcenie zasadnicze branżowe na podstawie art. </a:t>
                      </a:r>
                    </a:p>
                    <a:p>
                      <a:r>
                        <a:rPr lang="pl-PL" sz="1800" b="1" dirty="0">
                          <a:solidFill>
                            <a:srgbClr val="000000"/>
                          </a:solidFill>
                        </a:rPr>
                        <a:t>    93 ust. 3 </a:t>
                      </a:r>
                      <a:r>
                        <a:rPr lang="pl-PL" sz="1800" b="1" dirty="0" err="1">
                          <a:solidFill>
                            <a:srgbClr val="000000"/>
                          </a:solidFill>
                        </a:rPr>
                        <a:t>u.s.o</a:t>
                      </a:r>
                      <a:r>
                        <a:rPr lang="pl-PL" sz="1800" b="1" dirty="0">
                          <a:solidFill>
                            <a:srgbClr val="000000"/>
                          </a:solidFill>
                        </a:rPr>
                        <a:t>. </a:t>
                      </a:r>
                    </a:p>
                    <a:p>
                      <a:r>
                        <a:rPr lang="pl-PL" sz="1800" b="1" u="sng" dirty="0">
                          <a:solidFill>
                            <a:srgbClr val="000000"/>
                          </a:solidFill>
                        </a:rPr>
                        <a:t>albo</a:t>
                      </a:r>
                    </a:p>
                    <a:p>
                      <a:pPr marL="285750" indent="-285750">
                        <a:buFontTx/>
                        <a:buChar char="-"/>
                      </a:pPr>
                      <a:r>
                        <a:rPr lang="pl-PL" sz="1800" b="1" dirty="0">
                          <a:solidFill>
                            <a:srgbClr val="000000"/>
                          </a:solidFill>
                        </a:rPr>
                        <a:t>ostatecznej decyzji administracyjnej w sprawie potwierdzenia w RP wykształcenia zasadniczego branżowego, wydanej na podstawie art. 93a </a:t>
                      </a:r>
                      <a:r>
                        <a:rPr lang="pl-PL" sz="1800" b="1" dirty="0" err="1">
                          <a:solidFill>
                            <a:srgbClr val="000000"/>
                          </a:solidFill>
                        </a:rPr>
                        <a:t>u.s.o</a:t>
                      </a:r>
                      <a:r>
                        <a:rPr lang="pl-PL" sz="1800" b="1" dirty="0">
                          <a:solidFill>
                            <a:srgbClr val="000000"/>
                          </a:solidFill>
                        </a:rPr>
                        <a:t>.,</a:t>
                      </a:r>
                    </a:p>
                    <a:p>
                      <a:pPr marL="285750" indent="-285750">
                        <a:buFontTx/>
                        <a:buChar char="-"/>
                      </a:pPr>
                      <a:r>
                        <a:rPr lang="pl-PL" sz="1800" b="1" dirty="0">
                          <a:solidFill>
                            <a:srgbClr val="000000"/>
                          </a:solidFill>
                        </a:rPr>
                        <a:t>zaświadczenia lekarskiego, o którym mowa w pkt 2 lit.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1406991431"/>
                  </a:ext>
                </a:extLst>
              </a:tr>
            </a:tbl>
          </a:graphicData>
        </a:graphic>
      </p:graphicFrame>
    </p:spTree>
    <p:extLst>
      <p:ext uri="{BB962C8B-B14F-4D97-AF65-F5344CB8AC3E}">
        <p14:creationId xmlns:p14="http://schemas.microsoft.com/office/powerpoint/2010/main" val="2547644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936104"/>
          </a:xfrm>
        </p:spPr>
        <p:txBody>
          <a:bodyPr/>
          <a:lstStyle/>
          <a:p>
            <a:pPr algn="ctr"/>
            <a:r>
              <a:rPr lang="pl-PL" sz="2800" b="1" dirty="0">
                <a:solidFill>
                  <a:schemeClr val="accent6">
                    <a:lumMod val="75000"/>
                  </a:schemeClr>
                </a:solidFill>
              </a:rPr>
              <a:t>KWALIFIKOWANIE  DO  SZKOŁY PONADPODSTAWOWEJ UCZNIA Z UKRAINY </a:t>
            </a:r>
            <a:br>
              <a:rPr lang="pl-PL" sz="2800" b="1" dirty="0">
                <a:solidFill>
                  <a:schemeClr val="accent6">
                    <a:lumMod val="75000"/>
                  </a:schemeClr>
                </a:solidFill>
              </a:rPr>
            </a:br>
            <a:r>
              <a:rPr lang="pl-PL" sz="2800" b="1" dirty="0">
                <a:solidFill>
                  <a:schemeClr val="accent6">
                    <a:lumMod val="75000"/>
                  </a:schemeClr>
                </a:solidFill>
              </a:rPr>
              <a:t>UCZNIA Z UKRAINY</a:t>
            </a:r>
            <a:br>
              <a:rPr lang="pl-PL" sz="2800" b="1" dirty="0">
                <a:solidFill>
                  <a:schemeClr val="accent6">
                    <a:lumMod val="75000"/>
                  </a:schemeClr>
                </a:solidFill>
              </a:rPr>
            </a:b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1124744"/>
            <a:ext cx="8056557" cy="4968552"/>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p:txBody>
      </p:sp>
      <p:graphicFrame>
        <p:nvGraphicFramePr>
          <p:cNvPr id="2" name="Tabela 3">
            <a:extLst>
              <a:ext uri="{FF2B5EF4-FFF2-40B4-BE49-F238E27FC236}">
                <a16:creationId xmlns:a16="http://schemas.microsoft.com/office/drawing/2014/main" id="{4FCDB3E1-740C-4BF3-B3F8-730D79F3291E}"/>
              </a:ext>
            </a:extLst>
          </p:cNvPr>
          <p:cNvGraphicFramePr>
            <a:graphicFrameLocks noGrp="1"/>
          </p:cNvGraphicFramePr>
          <p:nvPr>
            <p:extLst>
              <p:ext uri="{D42A27DB-BD31-4B8C-83A1-F6EECF244321}">
                <p14:modId xmlns:p14="http://schemas.microsoft.com/office/powerpoint/2010/main" val="1278517586"/>
              </p:ext>
            </p:extLst>
          </p:nvPr>
        </p:nvGraphicFramePr>
        <p:xfrm>
          <a:off x="323528" y="1196753"/>
          <a:ext cx="8496945" cy="4713307"/>
        </p:xfrm>
        <a:graphic>
          <a:graphicData uri="http://schemas.openxmlformats.org/drawingml/2006/table">
            <a:tbl>
              <a:tblPr firstRow="1" bandRow="1">
                <a:tableStyleId>{5C22544A-7EE6-4342-B048-85BDC9FD1C3A}</a:tableStyleId>
              </a:tblPr>
              <a:tblGrid>
                <a:gridCol w="1897605">
                  <a:extLst>
                    <a:ext uri="{9D8B030D-6E8A-4147-A177-3AD203B41FA5}">
                      <a16:colId xmlns:a16="http://schemas.microsoft.com/office/drawing/2014/main" val="836897595"/>
                    </a:ext>
                  </a:extLst>
                </a:gridCol>
                <a:gridCol w="6599340">
                  <a:extLst>
                    <a:ext uri="{9D8B030D-6E8A-4147-A177-3AD203B41FA5}">
                      <a16:colId xmlns:a16="http://schemas.microsoft.com/office/drawing/2014/main" val="957100793"/>
                    </a:ext>
                  </a:extLst>
                </a:gridCol>
              </a:tblGrid>
              <a:tr h="452228">
                <a:tc gridSpan="2">
                  <a:txBody>
                    <a:bodyPr/>
                    <a:lstStyle/>
                    <a:p>
                      <a:r>
                        <a:rPr lang="pl-PL" sz="2000" dirty="0">
                          <a:solidFill>
                            <a:srgbClr val="000000"/>
                          </a:solidFill>
                        </a:rPr>
                        <a:t>UCZEŃ PRZYBYWAJĄCY Z ZAGRANICY JEST KWALIFIKOWANY W KAŻDYM CZASIE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2176680016"/>
                  </a:ext>
                </a:extLst>
              </a:tr>
              <a:tr h="4012267">
                <a:tc>
                  <a:txBody>
                    <a:bodyPr/>
                    <a:lstStyle/>
                    <a:p>
                      <a:r>
                        <a:rPr lang="pl-PL" sz="1800" b="1" dirty="0">
                          <a:solidFill>
                            <a:srgbClr val="000000"/>
                          </a:solidFill>
                        </a:rPr>
                        <a:t>publicznej szkoły policealnej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marL="0" indent="0">
                        <a:buNone/>
                      </a:pPr>
                      <a:r>
                        <a:rPr lang="pl-PL" sz="1800" b="1" dirty="0">
                          <a:solidFill>
                            <a:srgbClr val="000000"/>
                          </a:solidFill>
                        </a:rPr>
                        <a:t>na podstawie dokumentów:</a:t>
                      </a:r>
                    </a:p>
                    <a:p>
                      <a:pPr marL="285750" indent="-285750">
                        <a:buFontTx/>
                        <a:buChar char="-"/>
                      </a:pPr>
                      <a:r>
                        <a:rPr lang="pl-PL" sz="1800" b="1" dirty="0">
                          <a:solidFill>
                            <a:srgbClr val="000000"/>
                          </a:solidFill>
                        </a:rPr>
                        <a:t>świadectwa lub innego dokumentu wydanego za granicą potwierdzających w RP wykształcenie średnie lub uprawnienie do ubiegania się o przyjęcie na studia, na podstawie art. 93 ust. 1 lub 2 u. o </a:t>
                      </a:r>
                      <a:r>
                        <a:rPr lang="pl-PL" sz="1800" b="1" dirty="0" err="1">
                          <a:solidFill>
                            <a:srgbClr val="000000"/>
                          </a:solidFill>
                        </a:rPr>
                        <a:t>s.o</a:t>
                      </a:r>
                      <a:r>
                        <a:rPr lang="pl-PL" sz="1800" b="1" dirty="0">
                          <a:solidFill>
                            <a:srgbClr val="000000"/>
                          </a:solidFill>
                        </a:rPr>
                        <a:t>. albo</a:t>
                      </a:r>
                    </a:p>
                    <a:p>
                      <a:pPr marL="285750" indent="-285750">
                        <a:buFontTx/>
                        <a:buChar char="-"/>
                      </a:pPr>
                      <a:r>
                        <a:rPr lang="pl-PL" sz="1800" b="1" dirty="0">
                          <a:solidFill>
                            <a:srgbClr val="000000"/>
                          </a:solidFill>
                        </a:rPr>
                        <a:t>świadectwa lub innego dokumentu wydanego za granicą uznanych za dokumenty potwierdzające w RP wykształcenie średnie lub średnie branżowe, lub uprawnienie do ubiegania się o przyjęcie na studia, na podstawie art. 93 ust. 3 </a:t>
                      </a:r>
                      <a:r>
                        <a:rPr lang="pl-PL" sz="1800" b="1" dirty="0" err="1">
                          <a:solidFill>
                            <a:srgbClr val="000000"/>
                          </a:solidFill>
                        </a:rPr>
                        <a:t>u.o</a:t>
                      </a:r>
                      <a:r>
                        <a:rPr lang="pl-PL" sz="1800" b="1" dirty="0">
                          <a:solidFill>
                            <a:srgbClr val="000000"/>
                          </a:solidFill>
                        </a:rPr>
                        <a:t> </a:t>
                      </a:r>
                      <a:r>
                        <a:rPr lang="pl-PL" sz="1800" b="1" dirty="0" err="1">
                          <a:solidFill>
                            <a:srgbClr val="000000"/>
                          </a:solidFill>
                        </a:rPr>
                        <a:t>s.o</a:t>
                      </a:r>
                      <a:r>
                        <a:rPr lang="pl-PL" sz="1800" b="1" dirty="0">
                          <a:solidFill>
                            <a:srgbClr val="000000"/>
                          </a:solidFill>
                        </a:rPr>
                        <a:t>.,</a:t>
                      </a:r>
                    </a:p>
                    <a:p>
                      <a:pPr marL="285750" indent="-285750">
                        <a:buFontTx/>
                        <a:buChar char="-"/>
                      </a:pPr>
                      <a:r>
                        <a:rPr lang="pl-PL" sz="1800" b="1" dirty="0">
                          <a:solidFill>
                            <a:srgbClr val="000000"/>
                          </a:solidFill>
                        </a:rPr>
                        <a:t> zaświadczenia lekarskiego, o którym mowa w pkt 2 lit.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3484230778"/>
                  </a:ext>
                </a:extLst>
              </a:tr>
            </a:tbl>
          </a:graphicData>
        </a:graphic>
      </p:graphicFrame>
    </p:spTree>
    <p:extLst>
      <p:ext uri="{BB962C8B-B14F-4D97-AF65-F5344CB8AC3E}">
        <p14:creationId xmlns:p14="http://schemas.microsoft.com/office/powerpoint/2010/main" val="52232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936104"/>
          </a:xfrm>
        </p:spPr>
        <p:txBody>
          <a:bodyPr/>
          <a:lstStyle/>
          <a:p>
            <a:pPr algn="ctr"/>
            <a:r>
              <a:rPr lang="pl-PL" sz="2800" b="1" dirty="0">
                <a:solidFill>
                  <a:schemeClr val="accent6">
                    <a:lumMod val="75000"/>
                  </a:schemeClr>
                </a:solidFill>
              </a:rPr>
              <a:t>KWALIFIKOWANIE  DO  SZKOŁY PONADPODSTAWOWEJ UCZNIA Z UKRAINY </a:t>
            </a:r>
            <a:br>
              <a:rPr lang="pl-PL" sz="2800" b="1" dirty="0">
                <a:solidFill>
                  <a:schemeClr val="accent6">
                    <a:lumMod val="75000"/>
                  </a:schemeClr>
                </a:solidFill>
              </a:rPr>
            </a:br>
            <a:r>
              <a:rPr lang="pl-PL" sz="2800" b="1" dirty="0">
                <a:solidFill>
                  <a:schemeClr val="accent6">
                    <a:lumMod val="75000"/>
                  </a:schemeClr>
                </a:solidFill>
              </a:rPr>
              <a:t>UCZNIA Z UKRAINY</a:t>
            </a:r>
            <a:br>
              <a:rPr lang="pl-PL" sz="2800" b="1" dirty="0">
                <a:solidFill>
                  <a:schemeClr val="accent6">
                    <a:lumMod val="75000"/>
                  </a:schemeClr>
                </a:solidFill>
              </a:rPr>
            </a:b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1124744"/>
            <a:ext cx="8056557" cy="4968552"/>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p:txBody>
      </p:sp>
      <p:graphicFrame>
        <p:nvGraphicFramePr>
          <p:cNvPr id="2" name="Tabela 3">
            <a:extLst>
              <a:ext uri="{FF2B5EF4-FFF2-40B4-BE49-F238E27FC236}">
                <a16:creationId xmlns:a16="http://schemas.microsoft.com/office/drawing/2014/main" id="{4FCDB3E1-740C-4BF3-B3F8-730D79F3291E}"/>
              </a:ext>
            </a:extLst>
          </p:cNvPr>
          <p:cNvGraphicFramePr>
            <a:graphicFrameLocks noGrp="1"/>
          </p:cNvGraphicFramePr>
          <p:nvPr>
            <p:extLst>
              <p:ext uri="{D42A27DB-BD31-4B8C-83A1-F6EECF244321}">
                <p14:modId xmlns:p14="http://schemas.microsoft.com/office/powerpoint/2010/main" val="4284840119"/>
              </p:ext>
            </p:extLst>
          </p:nvPr>
        </p:nvGraphicFramePr>
        <p:xfrm>
          <a:off x="476255" y="1196753"/>
          <a:ext cx="8056557" cy="3816423"/>
        </p:xfrm>
        <a:graphic>
          <a:graphicData uri="http://schemas.openxmlformats.org/drawingml/2006/table">
            <a:tbl>
              <a:tblPr firstRow="1" bandRow="1">
                <a:tableStyleId>{5C22544A-7EE6-4342-B048-85BDC9FD1C3A}</a:tableStyleId>
              </a:tblPr>
              <a:tblGrid>
                <a:gridCol w="2731036">
                  <a:extLst>
                    <a:ext uri="{9D8B030D-6E8A-4147-A177-3AD203B41FA5}">
                      <a16:colId xmlns:a16="http://schemas.microsoft.com/office/drawing/2014/main" val="836897595"/>
                    </a:ext>
                  </a:extLst>
                </a:gridCol>
                <a:gridCol w="5325521">
                  <a:extLst>
                    <a:ext uri="{9D8B030D-6E8A-4147-A177-3AD203B41FA5}">
                      <a16:colId xmlns:a16="http://schemas.microsoft.com/office/drawing/2014/main" val="957100793"/>
                    </a:ext>
                  </a:extLst>
                </a:gridCol>
              </a:tblGrid>
              <a:tr h="750821">
                <a:tc gridSpan="2">
                  <a:txBody>
                    <a:bodyPr/>
                    <a:lstStyle/>
                    <a:p>
                      <a:r>
                        <a:rPr lang="pl-PL" sz="2000" dirty="0">
                          <a:solidFill>
                            <a:srgbClr val="000000"/>
                          </a:solidFill>
                        </a:rPr>
                        <a:t>UCZEŃ PRZYBYWAJĄCY Z ZAGRANICY JEST KWALIFIKOWANY W KAŻDYM CZASIE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2176680016"/>
                  </a:ext>
                </a:extLst>
              </a:tr>
              <a:tr h="3065602">
                <a:tc>
                  <a:txBody>
                    <a:bodyPr/>
                    <a:lstStyle/>
                    <a:p>
                      <a:r>
                        <a:rPr lang="pl-PL" sz="1800" b="1" dirty="0">
                          <a:solidFill>
                            <a:srgbClr val="000000"/>
                          </a:solidFill>
                        </a:rPr>
                        <a:t> na odpowiedni semestr oraz przyjmowany do publicznej szkoły dla dorosłych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tc>
                  <a:txBody>
                    <a:bodyPr/>
                    <a:lstStyle/>
                    <a:p>
                      <a:pPr marL="0" indent="0">
                        <a:buNone/>
                      </a:pPr>
                      <a:r>
                        <a:rPr lang="pl-PL" sz="1800" b="1" dirty="0">
                          <a:solidFill>
                            <a:srgbClr val="000000"/>
                          </a:solidFill>
                        </a:rPr>
                        <a:t>na podstawie dokumentów, jeżeli szkoła dysponuje wolnymi miejscami.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2">
                        <a:lumMod val="20000"/>
                        <a:lumOff val="80000"/>
                      </a:schemeClr>
                    </a:solidFill>
                  </a:tcPr>
                </a:tc>
                <a:extLst>
                  <a:ext uri="{0D108BD9-81ED-4DB2-BD59-A6C34878D82A}">
                    <a16:rowId xmlns:a16="http://schemas.microsoft.com/office/drawing/2014/main" val="3484230778"/>
                  </a:ext>
                </a:extLst>
              </a:tr>
            </a:tbl>
          </a:graphicData>
        </a:graphic>
      </p:graphicFrame>
    </p:spTree>
    <p:extLst>
      <p:ext uri="{BB962C8B-B14F-4D97-AF65-F5344CB8AC3E}">
        <p14:creationId xmlns:p14="http://schemas.microsoft.com/office/powerpoint/2010/main" val="2214189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648072"/>
          </a:xfrm>
        </p:spPr>
        <p:txBody>
          <a:bodyPr/>
          <a:lstStyle/>
          <a:p>
            <a:pPr algn="ctr"/>
            <a:r>
              <a:rPr lang="pl-PL" sz="2400" b="1" dirty="0">
                <a:solidFill>
                  <a:schemeClr val="accent6">
                    <a:lumMod val="75000"/>
                  </a:schemeClr>
                </a:solidFill>
              </a:rPr>
              <a:t>CO JEŚLI UCZEŃ Z UKRAINY NIE DOSTARCZY DOKUMENTÓW?</a:t>
            </a:r>
            <a:br>
              <a:rPr lang="pl-PL" sz="2400" b="1" dirty="0">
                <a:solidFill>
                  <a:schemeClr val="accent6">
                    <a:lumMod val="75000"/>
                  </a:schemeClr>
                </a:solidFill>
              </a:rPr>
            </a:br>
            <a:endParaRPr lang="pl-PL" sz="24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764704"/>
            <a:ext cx="8056557" cy="5328592"/>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rgbClr val="000000"/>
                </a:solidFill>
                <a:latin typeface="Calibri" panose="020F0502020204030204"/>
              </a:rPr>
              <a:t>Wiemy, że często całe rodziny z Ukrainy szybko się pakują                               i   wyjeżdżają bez odpowiednich dokumentów. </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rgbClr val="000000"/>
                </a:solidFill>
                <a:latin typeface="Calibri" panose="020F0502020204030204"/>
              </a:rPr>
              <a:t>Trudno będzie żądać świadectw ukończenia szkół, czy poszczególnych etapów edukacyjnych przy przyjęciu do szkół.</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rgbClr val="000000"/>
                </a:solidFill>
                <a:latin typeface="Calibri" panose="020F0502020204030204"/>
              </a:rPr>
              <a:t>Co robić?</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rgbClr val="000000"/>
                </a:solidFill>
                <a:latin typeface="Calibri" panose="020F0502020204030204"/>
              </a:rPr>
              <a:t>Przyjmować uczniów w trakcie roku szkolnego  na podstawie dostarczonych dokumentów, </a:t>
            </a:r>
            <a:r>
              <a:rPr lang="pl-PL" sz="2000" b="1" u="sng" dirty="0">
                <a:solidFill>
                  <a:srgbClr val="000000"/>
                </a:solidFill>
                <a:latin typeface="Calibri" panose="020F0502020204030204"/>
              </a:rPr>
              <a:t>oświadczeń pisemnych rodziców o sumie lat nauki szkolnej ucznia  </a:t>
            </a:r>
            <a:r>
              <a:rPr lang="pl-PL" sz="2000" b="1" dirty="0">
                <a:solidFill>
                  <a:srgbClr val="000000"/>
                </a:solidFill>
                <a:latin typeface="Calibri" panose="020F0502020204030204"/>
              </a:rPr>
              <a:t>– decyzja dyrektora szkoły. Zastosować należy § 11 i 12 rozporządzenia, które mówią:</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i="1" dirty="0">
                <a:solidFill>
                  <a:srgbClr val="000000"/>
                </a:solidFill>
                <a:latin typeface="Calibri" panose="020F0502020204030204"/>
              </a:rPr>
              <a:t>§ 11.Uczeń przybywający z zagranicy może być kwalifikowany do odpowiedniej klasy lub na odpowiedni semestr lub rok kształcenia oraz przyjmowany odpowiednio do publicznej szkoły, o której mowa w § 4 ust. 2, § 5 i § 6 pkt 1, 2 i 5-8, oraz publicznej szkoły artystycznej lub publicznej placówki artystycznej także z uwzględnieniem wieku ucznia lub opinii rodzica ucznia albo pełnoletniego ucznia wyrażonej w formie ustnej lub pisemnej.</a:t>
            </a:r>
          </a:p>
        </p:txBody>
      </p:sp>
    </p:spTree>
    <p:extLst>
      <p:ext uri="{BB962C8B-B14F-4D97-AF65-F5344CB8AC3E}">
        <p14:creationId xmlns:p14="http://schemas.microsoft.com/office/powerpoint/2010/main" val="1274035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648072"/>
          </a:xfrm>
        </p:spPr>
        <p:txBody>
          <a:bodyPr/>
          <a:lstStyle/>
          <a:p>
            <a:pPr algn="ctr"/>
            <a:r>
              <a:rPr lang="pl-PL" sz="2400" b="1" dirty="0">
                <a:solidFill>
                  <a:schemeClr val="accent6">
                    <a:lumMod val="75000"/>
                  </a:schemeClr>
                </a:solidFill>
              </a:rPr>
              <a:t>CO JEŚLI UCZEŃ Z UKRAINY NIE DOSTARCZY DOKUMENTÓW?</a:t>
            </a:r>
            <a:br>
              <a:rPr lang="pl-PL" sz="2400" b="1" dirty="0">
                <a:solidFill>
                  <a:schemeClr val="accent6">
                    <a:lumMod val="75000"/>
                  </a:schemeClr>
                </a:solidFill>
              </a:rPr>
            </a:br>
            <a:endParaRPr lang="pl-PL" sz="24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764704"/>
            <a:ext cx="8056557" cy="5328592"/>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chemeClr val="accent1"/>
                </a:solidFill>
                <a:latin typeface="Calibri" panose="020F0502020204030204"/>
              </a:rPr>
              <a:t> </a:t>
            </a:r>
            <a:r>
              <a:rPr lang="pl-PL" sz="2000" b="1" i="1" dirty="0">
                <a:solidFill>
                  <a:srgbClr val="000000"/>
                </a:solidFill>
                <a:latin typeface="Calibri" panose="020F0502020204030204"/>
              </a:rPr>
              <a:t>§ 12. 1. Jeżeli uczeń przybywający z zagranicy nie może przedłożyć dokumentów, zostaje zakwalifikowany do odpowiedniej klasy lub na odpowiedni semestr lub rok kształcenia oraz przyjęty do publicznej szkoły lub publicznej placówki artystycznej na podstawie rozmowy kwalifikacyjnej. Przepisy § 4-8, § 10, § 11 i § 13-15 stosuje się odpowiednio.</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i="1" dirty="0">
                <a:solidFill>
                  <a:srgbClr val="000000"/>
                </a:solidFill>
                <a:latin typeface="Calibri" panose="020F0502020204030204"/>
              </a:rPr>
              <a:t>2. Przepisu ust. 1 nie stosuje się do publicznej branżowej szkoły II stopnia i publicznej szkoły policealnej.</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i="1" dirty="0">
                <a:solidFill>
                  <a:srgbClr val="000000"/>
                </a:solidFill>
                <a:latin typeface="Calibri" panose="020F0502020204030204"/>
              </a:rPr>
              <a:t>3. Termin rozmowy kwalifikacyjnej ustala dyrektor publicznej szkoły lub publicznej placówki artystycznej. Rozmowę kwalifikacyjną przeprowadza dyrektor publicznej szkoły lub publicznej placówki artystycznej, z udziałem, w razie potrzeby, nauczyciela lub nauczycieli.</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u="sng" dirty="0">
                <a:solidFill>
                  <a:srgbClr val="FF0000"/>
                </a:solidFill>
                <a:latin typeface="Calibri" panose="020F0502020204030204"/>
              </a:rPr>
              <a:t>UWAGA!</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u="sng" dirty="0">
                <a:solidFill>
                  <a:srgbClr val="FF0000"/>
                </a:solidFill>
                <a:latin typeface="Calibri" panose="020F0502020204030204"/>
              </a:rPr>
              <a:t>Jeśli uczeń nie zna języka polskiego , rozmowę kwalifikacyjną przeprowadza się w języku obcym, którym posługuje się uczeń. W razie potrzeby należy zapewnić w rozmowie kwalifikacyjnej udział osoby władającej językiem obcym, którym posługuje się uczeń.</a:t>
            </a:r>
            <a:endParaRPr lang="pl-PL" sz="2000" b="1" u="sng" dirty="0">
              <a:solidFill>
                <a:srgbClr val="000000"/>
              </a:solidFill>
              <a:latin typeface="Calibri" panose="020F0502020204030204"/>
            </a:endParaRPr>
          </a:p>
        </p:txBody>
      </p:sp>
    </p:spTree>
    <p:extLst>
      <p:ext uri="{BB962C8B-B14F-4D97-AF65-F5344CB8AC3E}">
        <p14:creationId xmlns:p14="http://schemas.microsoft.com/office/powerpoint/2010/main" val="2438150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648072"/>
          </a:xfrm>
        </p:spPr>
        <p:txBody>
          <a:bodyPr/>
          <a:lstStyle/>
          <a:p>
            <a:pPr algn="ctr"/>
            <a:r>
              <a:rPr lang="pl-PL" sz="2400" b="1" dirty="0">
                <a:solidFill>
                  <a:schemeClr val="accent6">
                    <a:lumMod val="75000"/>
                  </a:schemeClr>
                </a:solidFill>
              </a:rPr>
              <a:t>CO JEŚLI UCZEŃ Z UKRAINY NIE DOSTARCZY DOKUMENTÓW?</a:t>
            </a:r>
            <a:br>
              <a:rPr lang="pl-PL" sz="2400" b="1" dirty="0">
                <a:solidFill>
                  <a:schemeClr val="accent6">
                    <a:lumMod val="75000"/>
                  </a:schemeClr>
                </a:solidFill>
              </a:rPr>
            </a:br>
            <a:endParaRPr lang="pl-PL" sz="24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764704"/>
            <a:ext cx="8056557" cy="5328592"/>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Uczeń przybywający z zagranicy, po spełnieniu warunków, jest przyjmowany  do publicznej szkoły przez dyrektora publicznej szkoły, na wniosek rodzica lub pełnoletniego ucznia.</a:t>
            </a:r>
          </a:p>
        </p:txBody>
      </p:sp>
    </p:spTree>
    <p:extLst>
      <p:ext uri="{BB962C8B-B14F-4D97-AF65-F5344CB8AC3E}">
        <p14:creationId xmlns:p14="http://schemas.microsoft.com/office/powerpoint/2010/main" val="4166483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648072"/>
          </a:xfrm>
        </p:spPr>
        <p:txBody>
          <a:bodyPr/>
          <a:lstStyle/>
          <a:p>
            <a:pPr algn="ctr"/>
            <a:r>
              <a:rPr lang="pl-PL" sz="2400" b="1" dirty="0">
                <a:solidFill>
                  <a:schemeClr val="accent6">
                    <a:lumMod val="75000"/>
                  </a:schemeClr>
                </a:solidFill>
              </a:rPr>
              <a:t>CO JEŚLI UCZEŃ Z UKRAINY NIE DOSTARCZY DOKUMENTÓW?</a:t>
            </a:r>
            <a:br>
              <a:rPr lang="pl-PL" sz="2800" b="1" dirty="0">
                <a:solidFill>
                  <a:schemeClr val="accent6">
                    <a:lumMod val="75000"/>
                  </a:schemeClr>
                </a:solidFill>
              </a:rPr>
            </a:b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908720"/>
            <a:ext cx="8056557" cy="5184576"/>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Dyrektor ma prawo przeprowadzić sprawdzian:</a:t>
            </a:r>
          </a:p>
          <a:p>
            <a:pPr marR="0" lvl="0" algn="just" defTabSz="914400" rtl="0" eaLnBrk="0" fontAlgn="base" latinLnBrk="0" hangingPunct="0">
              <a:lnSpc>
                <a:spcPct val="100000"/>
              </a:lnSpc>
              <a:spcBef>
                <a:spcPct val="20000"/>
              </a:spcBef>
              <a:spcAft>
                <a:spcPct val="0"/>
              </a:spcAft>
              <a:buClr>
                <a:srgbClr val="0070C0"/>
              </a:buClr>
              <a:buSzPct val="65000"/>
              <a:buFont typeface="Wingdings" panose="05000000000000000000" pitchFamily="2" charset="2"/>
              <a:buChar char="q"/>
              <a:tabLst/>
              <a:defRPr/>
            </a:pPr>
            <a:r>
              <a:rPr lang="pl-PL" sz="2400" b="1" dirty="0">
                <a:solidFill>
                  <a:srgbClr val="000000"/>
                </a:solidFill>
                <a:latin typeface="Calibri" panose="020F0502020204030204"/>
              </a:rPr>
              <a:t>predyspozycji</a:t>
            </a:r>
            <a:r>
              <a:rPr lang="pl-PL" sz="2400" b="1" u="sng" dirty="0">
                <a:solidFill>
                  <a:srgbClr val="000000"/>
                </a:solidFill>
                <a:latin typeface="Calibri" panose="020F0502020204030204"/>
              </a:rPr>
              <a:t> </a:t>
            </a:r>
            <a:r>
              <a:rPr lang="pl-PL" sz="2400" b="1" dirty="0">
                <a:solidFill>
                  <a:srgbClr val="000000"/>
                </a:solidFill>
                <a:latin typeface="Calibri" panose="020F0502020204030204"/>
              </a:rPr>
              <a:t>językowych – art. 138 ust.1 i art. 139 ust.1 pkt2 ustawy prawo oświatowe, </a:t>
            </a:r>
          </a:p>
          <a:p>
            <a:pPr marR="0" lvl="0" algn="just" defTabSz="914400" rtl="0" eaLnBrk="0" fontAlgn="base" latinLnBrk="0" hangingPunct="0">
              <a:lnSpc>
                <a:spcPct val="100000"/>
              </a:lnSpc>
              <a:spcBef>
                <a:spcPct val="20000"/>
              </a:spcBef>
              <a:spcAft>
                <a:spcPct val="0"/>
              </a:spcAft>
              <a:buClr>
                <a:srgbClr val="0070C0"/>
              </a:buClr>
              <a:buSzPct val="65000"/>
              <a:buFont typeface="Wingdings" panose="05000000000000000000" pitchFamily="2" charset="2"/>
              <a:buChar char="q"/>
              <a:tabLst/>
              <a:defRPr/>
            </a:pPr>
            <a:r>
              <a:rPr lang="pl-PL" sz="2400" b="1" dirty="0">
                <a:solidFill>
                  <a:srgbClr val="000000"/>
                </a:solidFill>
                <a:latin typeface="Calibri" panose="020F0502020204030204"/>
              </a:rPr>
              <a:t>uzdolnień kierunkowych – art. 134 ust. 5 i art.135 ust.7 ustawy prawo oświatowe,</a:t>
            </a:r>
          </a:p>
          <a:p>
            <a:pPr marR="0" lvl="0" algn="just" defTabSz="914400" rtl="0" eaLnBrk="0" fontAlgn="base" latinLnBrk="0" hangingPunct="0">
              <a:lnSpc>
                <a:spcPct val="100000"/>
              </a:lnSpc>
              <a:spcBef>
                <a:spcPct val="20000"/>
              </a:spcBef>
              <a:spcAft>
                <a:spcPct val="0"/>
              </a:spcAft>
              <a:buClr>
                <a:srgbClr val="0070C0"/>
              </a:buClr>
              <a:buSzPct val="65000"/>
              <a:buFont typeface="Wingdings" panose="05000000000000000000" pitchFamily="2" charset="2"/>
              <a:buChar char="q"/>
              <a:tabLst/>
              <a:defRPr/>
            </a:pPr>
            <a:r>
              <a:rPr lang="pl-PL" sz="2400" b="1" dirty="0">
                <a:solidFill>
                  <a:srgbClr val="000000"/>
                </a:solidFill>
                <a:latin typeface="Calibri" panose="020F0502020204030204"/>
              </a:rPr>
              <a:t>kompetencji językowych- art.140 ust.1 ustawy prawo oświatowe,</a:t>
            </a:r>
          </a:p>
          <a:p>
            <a:pPr marR="0" lvl="0" algn="just" defTabSz="914400" rtl="0" eaLnBrk="0" fontAlgn="base" latinLnBrk="0" hangingPunct="0">
              <a:lnSpc>
                <a:spcPct val="100000"/>
              </a:lnSpc>
              <a:spcBef>
                <a:spcPct val="20000"/>
              </a:spcBef>
              <a:spcAft>
                <a:spcPct val="0"/>
              </a:spcAft>
              <a:buClr>
                <a:srgbClr val="0070C0"/>
              </a:buClr>
              <a:buSzPct val="65000"/>
              <a:buFont typeface="Wingdings" panose="05000000000000000000" pitchFamily="2" charset="2"/>
              <a:buChar char="q"/>
              <a:tabLst/>
              <a:defRPr/>
            </a:pPr>
            <a:r>
              <a:rPr lang="pl-PL" sz="2400" b="1" dirty="0">
                <a:solidFill>
                  <a:srgbClr val="000000"/>
                </a:solidFill>
                <a:latin typeface="Calibri" panose="020F0502020204030204"/>
              </a:rPr>
              <a:t>uzdolnień lub predyspozycji przydatnych w danym zawodzie – art. 136 ust.1 pkt 3 ustawy prawo oświatowe,</a:t>
            </a:r>
          </a:p>
          <a:p>
            <a:pPr marR="0" lvl="0" algn="just" defTabSz="914400" rtl="0" eaLnBrk="0" fontAlgn="base" latinLnBrk="0" hangingPunct="0">
              <a:lnSpc>
                <a:spcPct val="100000"/>
              </a:lnSpc>
              <a:spcBef>
                <a:spcPct val="20000"/>
              </a:spcBef>
              <a:spcAft>
                <a:spcPct val="0"/>
              </a:spcAft>
              <a:buClr>
                <a:srgbClr val="0070C0"/>
              </a:buClr>
              <a:buSzPct val="65000"/>
              <a:buFont typeface="Wingdings" panose="05000000000000000000" pitchFamily="2" charset="2"/>
              <a:buChar char="q"/>
              <a:tabLst/>
              <a:defRPr/>
            </a:pPr>
            <a:r>
              <a:rPr lang="pl-PL" sz="2400" b="1" dirty="0">
                <a:solidFill>
                  <a:srgbClr val="000000"/>
                </a:solidFill>
                <a:latin typeface="Calibri" panose="020F0502020204030204"/>
              </a:rPr>
              <a:t>prób sprawności fizycznej – art. 137ust.1 pkt 3 ustawy prawo oświatowe.</a:t>
            </a:r>
          </a:p>
          <a:p>
            <a:pPr marR="0" lvl="0" algn="just" defTabSz="914400" rtl="0" eaLnBrk="0" fontAlgn="base" latinLnBrk="0" hangingPunct="0">
              <a:lnSpc>
                <a:spcPct val="100000"/>
              </a:lnSpc>
              <a:spcBef>
                <a:spcPct val="20000"/>
              </a:spcBef>
              <a:spcAft>
                <a:spcPct val="0"/>
              </a:spcAft>
              <a:buClr>
                <a:srgbClr val="0070C0"/>
              </a:buClr>
              <a:buSzPct val="65000"/>
              <a:buFont typeface="Wingdings" panose="05000000000000000000" pitchFamily="2" charset="2"/>
              <a:buChar char="q"/>
              <a:tabLst/>
              <a:defRPr/>
            </a:pPr>
            <a:endParaRPr lang="pl-PL" sz="2400" b="1" dirty="0">
              <a:solidFill>
                <a:schemeClr val="accent1"/>
              </a:solidFill>
              <a:latin typeface="Calibri" panose="020F0502020204030204"/>
            </a:endParaRPr>
          </a:p>
        </p:txBody>
      </p:sp>
    </p:spTree>
    <p:extLst>
      <p:ext uri="{BB962C8B-B14F-4D97-AF65-F5344CB8AC3E}">
        <p14:creationId xmlns:p14="http://schemas.microsoft.com/office/powerpoint/2010/main" val="575770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648072"/>
          </a:xfrm>
        </p:spPr>
        <p:txBody>
          <a:bodyPr/>
          <a:lstStyle/>
          <a:p>
            <a:pPr algn="ctr"/>
            <a:r>
              <a:rPr lang="pl-PL" sz="2400" b="1" dirty="0">
                <a:solidFill>
                  <a:schemeClr val="accent6">
                    <a:lumMod val="75000"/>
                  </a:schemeClr>
                </a:solidFill>
              </a:rPr>
              <a:t>CO JEŚLI UCZEŃ Z UKRAINY NIE DOSTARCZY DOKUMENTÓW?</a:t>
            </a:r>
            <a:br>
              <a:rPr lang="pl-PL" sz="2800" b="1" dirty="0">
                <a:solidFill>
                  <a:schemeClr val="accent6">
                    <a:lumMod val="75000"/>
                  </a:schemeClr>
                </a:solidFill>
              </a:rPr>
            </a:b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908720"/>
            <a:ext cx="8056557" cy="5184576"/>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rgbClr val="000000"/>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rgbClr val="000000"/>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rgbClr val="000000"/>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rgbClr val="000000"/>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Dyrektor wyznacza termin tego sprawdzianu oraz osoby przeprowadzające ten sprawdzian lub próby sprawności fizycznej.</a:t>
            </a:r>
          </a:p>
        </p:txBody>
      </p:sp>
    </p:spTree>
    <p:extLst>
      <p:ext uri="{BB962C8B-B14F-4D97-AF65-F5344CB8AC3E}">
        <p14:creationId xmlns:p14="http://schemas.microsoft.com/office/powerpoint/2010/main" val="14962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611189" y="260648"/>
            <a:ext cx="7786687" cy="576064"/>
          </a:xfrm>
        </p:spPr>
        <p:txBody>
          <a:bodyPr/>
          <a:lstStyle/>
          <a:p>
            <a:pPr algn="ctr"/>
            <a:endParaRPr lang="pl-PL" sz="2800" b="1" dirty="0">
              <a:solidFill>
                <a:schemeClr val="accent1">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611187" y="836712"/>
            <a:ext cx="7921623" cy="5001543"/>
          </a:xfrm>
        </p:spPr>
        <p:txBody>
          <a:bodyPr/>
          <a:lstStyle/>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rgbClr val="000000"/>
              </a:solidFill>
              <a:latin typeface="Calibri" panose="020F0502020204030204"/>
            </a:endParaRP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rgbClr val="000000"/>
              </a:solidFill>
              <a:latin typeface="Calibri" panose="020F0502020204030204"/>
            </a:endParaRP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914400" rtl="0" eaLnBrk="0" fontAlgn="base" latinLnBrk="0" hangingPunct="0">
              <a:lnSpc>
                <a:spcPct val="100000"/>
              </a:lnSpc>
              <a:spcBef>
                <a:spcPct val="20000"/>
              </a:spcBef>
              <a:spcAft>
                <a:spcPct val="0"/>
              </a:spcAft>
              <a:buClr>
                <a:srgbClr val="0070C0"/>
              </a:buClr>
              <a:buSzPct val="65000"/>
              <a:buNone/>
              <a:tabLst/>
              <a:defRPr/>
            </a:pPr>
            <a:r>
              <a:rPr lang="pl-PL" sz="3200" b="1" dirty="0">
                <a:solidFill>
                  <a:schemeClr val="accent2">
                    <a:lumMod val="75000"/>
                  </a:schemeClr>
                </a:solidFill>
                <a:latin typeface="Calibri" panose="020F0502020204030204"/>
              </a:rPr>
              <a:t>WSPARCIE NAUKI UCZNIÓW Z ZAGRANICY</a:t>
            </a:r>
            <a:endParaRPr kumimoji="0" lang="pl-PL" sz="3200" b="1" i="0" u="none" strike="noStrike" kern="0" cap="none" spc="0" normalizeH="0" baseline="0" noProof="0" dirty="0">
              <a:ln>
                <a:noFill/>
              </a:ln>
              <a:solidFill>
                <a:schemeClr val="accent2">
                  <a:lumMod val="75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15955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611189" y="260648"/>
            <a:ext cx="7786687" cy="576064"/>
          </a:xfrm>
        </p:spPr>
        <p:txBody>
          <a:bodyPr/>
          <a:lstStyle/>
          <a:p>
            <a:pPr algn="ctr"/>
            <a:r>
              <a:rPr lang="pl-PL" sz="2800" b="1" dirty="0">
                <a:solidFill>
                  <a:schemeClr val="accent1">
                    <a:lumMod val="75000"/>
                  </a:schemeClr>
                </a:solidFill>
              </a:rPr>
              <a:t>DODATKOWA NAUKA JĘZYKA POLSKIEGO</a:t>
            </a: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611187" y="836712"/>
            <a:ext cx="7921623" cy="5001543"/>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rPr>
              <a:t>Zgodnie z art. 165 ust. 7 p.o. takie osoby, które nie znają języka polskiego lub znają go na poziomie niewystarczającym do korzystania z nauki, mają prawo do  dodatkowej, bezpłatnej nauki języka polskiego.</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FF0000"/>
                </a:solidFill>
                <a:latin typeface="Calibri" panose="020F0502020204030204"/>
              </a:rPr>
              <a:t>UWAGA!</a:t>
            </a:r>
            <a:endParaRPr kumimoji="0" lang="pl-PL" sz="2400" b="1" i="0" u="none" strike="noStrike" kern="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r>
              <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rPr>
              <a:t>Organ prowadzący szkołę  organizuje dodatkową bezpłatną naukę języka polskiego w formie dodatkowych zajęć lekcyjnych z języka polskiego w szkole, w której uczeń realizuje naukę.</a:t>
            </a: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396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611189" y="260648"/>
            <a:ext cx="7786687" cy="576064"/>
          </a:xfrm>
        </p:spPr>
        <p:txBody>
          <a:bodyPr/>
          <a:lstStyle/>
          <a:p>
            <a:r>
              <a:rPr lang="pl-PL" sz="2400" b="1" dirty="0">
                <a:solidFill>
                  <a:schemeClr val="accent1">
                    <a:lumMod val="75000"/>
                  </a:schemeClr>
                </a:solidFill>
              </a:rPr>
              <a:t>PODSTAWY PRAWNE</a:t>
            </a: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611187" y="836712"/>
            <a:ext cx="7921623" cy="5001543"/>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rgbClr val="000000"/>
                </a:solidFill>
                <a:latin typeface="Calibri" panose="020F0502020204030204"/>
              </a:rPr>
              <a:t>4. Rozporządzenie Ministra Edukacji Narodowej z 25.08. 2017 r. w sprawie sposobu prowadzenia przez publiczne przedszkola, szkoły i placówki dokumentacji przebiegu nauczania, działalności wychowawczej i opiekuńczej oraz rodzajów tej dokumentacji (Dz. U. poz. 1646 oraz z 2019 r. poz. 1664) – dalej </a:t>
            </a:r>
            <a:r>
              <a:rPr lang="pl-PL" sz="2000" b="1" dirty="0" err="1">
                <a:solidFill>
                  <a:srgbClr val="000000"/>
                </a:solidFill>
                <a:latin typeface="Calibri" panose="020F0502020204030204"/>
              </a:rPr>
              <a:t>r.s.p.d.p</a:t>
            </a:r>
            <a:r>
              <a:rPr lang="pl-PL" sz="2000" b="1" dirty="0">
                <a:solidFill>
                  <a:srgbClr val="000000"/>
                </a:solidFill>
                <a:latin typeface="Calibri" panose="020F0502020204030204"/>
              </a:rPr>
              <a:t>.,</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rgbClr val="000000"/>
                </a:solidFill>
                <a:latin typeface="Calibri" panose="020F0502020204030204"/>
              </a:rPr>
              <a:t>5. Ustawa o systemie oświaty (Dz. U. z 2021 r. poz. 1915) – dalej </a:t>
            </a:r>
            <a:r>
              <a:rPr lang="pl-PL" sz="2000" b="1" dirty="0" err="1">
                <a:solidFill>
                  <a:srgbClr val="000000"/>
                </a:solidFill>
                <a:latin typeface="Calibri" panose="020F0502020204030204"/>
              </a:rPr>
              <a:t>u.s.o</a:t>
            </a:r>
            <a:r>
              <a:rPr lang="pl-PL" sz="2000" b="1" dirty="0">
                <a:solidFill>
                  <a:srgbClr val="000000"/>
                </a:solidFill>
                <a:latin typeface="Calibri" panose="020F0502020204030204"/>
              </a:rPr>
              <a:t>.,</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rgbClr val="000000"/>
              </a:solidFill>
              <a:latin typeface="Calibri" panose="020F0502020204030204"/>
            </a:endParaRPr>
          </a:p>
          <a:p>
            <a:pPr marL="457200" marR="0" lvl="0" indent="-457200" algn="just" defTabSz="914400" rtl="0" eaLnBrk="0" fontAlgn="base" latinLnBrk="0" hangingPunct="0">
              <a:lnSpc>
                <a:spcPct val="100000"/>
              </a:lnSpc>
              <a:spcBef>
                <a:spcPct val="20000"/>
              </a:spcBef>
              <a:spcAft>
                <a:spcPct val="0"/>
              </a:spcAft>
              <a:buClr>
                <a:srgbClr val="0070C0"/>
              </a:buClr>
              <a:buSzPct val="65000"/>
              <a:buAutoNum type="arabicPeriod"/>
              <a:tabLst/>
              <a:defRPr/>
            </a:pPr>
            <a:endParaRPr lang="pl-PL" sz="2000" b="1" dirty="0">
              <a:solidFill>
                <a:srgbClr val="000000"/>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rgbClr val="000000"/>
              </a:solidFill>
              <a:latin typeface="Calibri" panose="020F0502020204030204"/>
            </a:endParaRPr>
          </a:p>
          <a:p>
            <a:pPr marL="457200" marR="0" lvl="0" indent="-457200" algn="l" defTabSz="914400" rtl="0" eaLnBrk="0" fontAlgn="base" latinLnBrk="0" hangingPunct="0">
              <a:lnSpc>
                <a:spcPct val="100000"/>
              </a:lnSpc>
              <a:spcBef>
                <a:spcPct val="20000"/>
              </a:spcBef>
              <a:spcAft>
                <a:spcPct val="0"/>
              </a:spcAft>
              <a:buClr>
                <a:srgbClr val="0070C0"/>
              </a:buClr>
              <a:buSzPct val="65000"/>
              <a:buAutoNum type="arabicPeriod"/>
              <a:tabLst/>
              <a:defRPr/>
            </a:pPr>
            <a:endParaRPr lang="pl-PL" sz="2000" b="1" dirty="0">
              <a:solidFill>
                <a:srgbClr val="000000"/>
              </a:solidFill>
              <a:latin typeface="Calibri" panose="020F0502020204030204"/>
            </a:endParaRP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rgbClr val="000000"/>
              </a:solidFill>
              <a:latin typeface="Calibri" panose="020F0502020204030204"/>
            </a:endParaRPr>
          </a:p>
          <a:p>
            <a:pPr marL="457200" marR="0" lvl="0" indent="-457200" algn="l" defTabSz="914400" rtl="0" eaLnBrk="0" fontAlgn="base" latinLnBrk="0" hangingPunct="0">
              <a:lnSpc>
                <a:spcPct val="100000"/>
              </a:lnSpc>
              <a:spcBef>
                <a:spcPct val="20000"/>
              </a:spcBef>
              <a:spcAft>
                <a:spcPct val="0"/>
              </a:spcAft>
              <a:buClr>
                <a:srgbClr val="0070C0"/>
              </a:buClr>
              <a:buSzPct val="65000"/>
              <a:buAutoNum type="arabicPeriod"/>
              <a:tabLst/>
              <a:defRPr/>
            </a:pPr>
            <a:endParaRPr lang="pl-PL" sz="2000" b="1" dirty="0">
              <a:solidFill>
                <a:srgbClr val="000000"/>
              </a:solidFill>
              <a:latin typeface="Calibri" panose="020F0502020204030204"/>
            </a:endParaRP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kumimoji="0" lang="pl-PL" sz="2000" b="1" i="0" u="none" strike="noStrike" kern="0" cap="none" spc="0" normalizeH="0" baseline="0" noProof="0" dirty="0">
              <a:ln>
                <a:noFill/>
              </a:ln>
              <a:solidFill>
                <a:srgbClr val="000000"/>
              </a:solidFill>
              <a:effectLst/>
              <a:uLnTx/>
              <a:uFillTx/>
              <a:latin typeface="Calibri" panose="020F0502020204030204"/>
              <a:ea typeface="+mn-ea"/>
              <a:cs typeface="+mn-cs"/>
            </a:endParaRPr>
          </a:p>
          <a:p>
            <a:pPr marL="457200" marR="0" lvl="0" indent="-457200" algn="l" defTabSz="914400" rtl="0" eaLnBrk="0" fontAlgn="base" latinLnBrk="0" hangingPunct="0">
              <a:lnSpc>
                <a:spcPct val="100000"/>
              </a:lnSpc>
              <a:spcBef>
                <a:spcPct val="20000"/>
              </a:spcBef>
              <a:spcAft>
                <a:spcPct val="0"/>
              </a:spcAft>
              <a:buClr>
                <a:srgbClr val="0070C0"/>
              </a:buClr>
              <a:buSzPct val="65000"/>
              <a:buAutoNum type="arabicPeriod" startAt="2"/>
              <a:tabLst/>
              <a:defRPr/>
            </a:pPr>
            <a:endParaRPr kumimoji="0" lang="pl-PL" sz="2000" b="1" i="0" u="none" strike="noStrike" kern="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kumimoji="0" lang="pl-PL" sz="2000" b="1"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86319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611189" y="260648"/>
            <a:ext cx="7786687" cy="576064"/>
          </a:xfrm>
        </p:spPr>
        <p:txBody>
          <a:bodyPr/>
          <a:lstStyle/>
          <a:p>
            <a:pPr algn="ctr"/>
            <a:r>
              <a:rPr lang="pl-PL" sz="2800" b="1" dirty="0">
                <a:solidFill>
                  <a:schemeClr val="accent1">
                    <a:lumMod val="75000"/>
                  </a:schemeClr>
                </a:solidFill>
              </a:rPr>
              <a:t>DODATKOWA NAUKA JĘZYKA POLSKIEGO</a:t>
            </a: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611187" y="836712"/>
            <a:ext cx="7921623" cy="5001543"/>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Dodatkowe zajęcia z języka polskiego są prowadzone  indywidualnie lub w grupach w wymiarze pozwalającym na  opanowanie języka polskiego w  stopniu umożliwiającym  udział w obowiązkowych zajęciach edukacyjnych , nie niższym niż 2 godziny tygodniowo.</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rPr>
              <a:t>Dyrektor wnioskuje do organu prowadzącego o dodatkowe godziny języka polskiego, a po ich przyznaniu ustala tygodniowy wymiar tych godzin</a:t>
            </a:r>
            <a:r>
              <a:rPr lang="pl-PL" sz="2400" b="1" dirty="0">
                <a:solidFill>
                  <a:srgbClr val="000000"/>
                </a:solidFill>
                <a:latin typeface="Calibri" panose="020F0502020204030204"/>
              </a:rPr>
              <a:t> oraz przydział nauczyciela.</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rgbClr val="000000"/>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Dodatkowe zajęcia z języka polskiego dokumentujemy w dzienniku innych zajęć niż wpisywane do dziennika lekcyjnego – zgodnie z §11 ust. 1 </a:t>
            </a:r>
            <a:r>
              <a:rPr lang="pl-PL" sz="2400" b="1" dirty="0" err="1">
                <a:solidFill>
                  <a:srgbClr val="000000"/>
                </a:solidFill>
                <a:latin typeface="Calibri" panose="020F0502020204030204"/>
              </a:rPr>
              <a:t>r.s.p.d.p</a:t>
            </a:r>
            <a:r>
              <a:rPr lang="pl-PL" sz="2400" b="1" dirty="0">
                <a:solidFill>
                  <a:srgbClr val="000000"/>
                </a:solidFill>
                <a:latin typeface="Calibri" panose="020F0502020204030204"/>
              </a:rPr>
              <a:t>.</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rgbClr val="000000"/>
              </a:solidFill>
              <a:latin typeface="Calibri" panose="020F0502020204030204"/>
            </a:endParaRP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1393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67545" y="209848"/>
            <a:ext cx="8208912" cy="698872"/>
          </a:xfrm>
        </p:spPr>
        <p:txBody>
          <a:bodyPr/>
          <a:lstStyle/>
          <a:p>
            <a:pPr algn="ctr"/>
            <a:r>
              <a:rPr lang="pl-PL" sz="2800" b="1">
                <a:solidFill>
                  <a:srgbClr val="136ED3"/>
                </a:solidFill>
              </a:rPr>
              <a:t>Zajęcia wyrównawcze</a:t>
            </a:r>
            <a:endParaRPr lang="pl-PL" sz="2800" b="1" dirty="0">
              <a:solidFill>
                <a:srgbClr val="136ED3"/>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67543" y="908720"/>
            <a:ext cx="7997801" cy="5256584"/>
          </a:xfrm>
        </p:spPr>
        <p:txBody>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000000"/>
                </a:solidFill>
                <a:latin typeface="+mj-lt"/>
              </a:rPr>
              <a:t> Art. 165 ust.10 ustawy p.o. mówi, że osoby niebędące</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000000"/>
                </a:solidFill>
                <a:latin typeface="+mj-lt"/>
              </a:rPr>
              <a:t>obywatelami polskimi mogą korzystać z dodatkowych zajęć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000000"/>
                </a:solidFill>
                <a:latin typeface="+mj-lt"/>
              </a:rPr>
              <a:t>wyrównawczych w zakresie przedmiotów nauczania przez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000000"/>
                </a:solidFill>
                <a:latin typeface="+mj-lt"/>
              </a:rPr>
              <a:t>okres nie dłuższy niż 12 miesięcy.</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000000"/>
                </a:solidFill>
                <a:latin typeface="+mj-lt"/>
              </a:rPr>
              <a:t>Takie zajęcia są uruchamiane jeżeli nauczyciel prowadzący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000000"/>
                </a:solidFill>
                <a:latin typeface="+mj-lt"/>
              </a:rPr>
              <a:t>zajęcia edukacyjne  z danego przedmiotu stwierdzi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000000"/>
                </a:solidFill>
                <a:latin typeface="+mj-lt"/>
              </a:rPr>
              <a:t>konieczność uzupełnienia różnic programowych z tego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000000"/>
                </a:solidFill>
                <a:latin typeface="+mj-lt"/>
              </a:rPr>
              <a:t>przedmiotu.</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000000"/>
                </a:solidFill>
                <a:latin typeface="+mj-lt"/>
              </a:rPr>
              <a:t>Zajęcia realizowane są w wymiarze 1 godziny tygodniowo.</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000000"/>
                </a:solidFill>
                <a:latin typeface="+mj-lt"/>
              </a:rPr>
              <a:t>Dyrektor wnioskuje do organu prowadzącego o godziny na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000000"/>
                </a:solidFill>
                <a:latin typeface="+mj-lt"/>
              </a:rPr>
              <a:t>zajęcia wyrównawcze.</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pl-PL" sz="2400" b="1" dirty="0">
              <a:solidFill>
                <a:srgbClr val="000000"/>
              </a:solidFill>
              <a:latin typeface="+mj-lt"/>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pl-PL" sz="2400" b="1" dirty="0">
              <a:solidFill>
                <a:srgbClr val="000000"/>
              </a:solidFill>
              <a:latin typeface="+mj-lt"/>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000000"/>
                </a:solidFill>
                <a:latin typeface="+mj-lt"/>
              </a:rPr>
              <a:t>       </a:t>
            </a:r>
            <a:endParaRPr lang="pl-PL" sz="3200" b="1" dirty="0">
              <a:solidFill>
                <a:schemeClr val="accent3">
                  <a:lumMod val="75000"/>
                </a:schemeClr>
              </a:solidFill>
              <a:latin typeface="+mj-lt"/>
            </a:endParaRPr>
          </a:p>
        </p:txBody>
      </p:sp>
    </p:spTree>
    <p:extLst>
      <p:ext uri="{BB962C8B-B14F-4D97-AF65-F5344CB8AC3E}">
        <p14:creationId xmlns:p14="http://schemas.microsoft.com/office/powerpoint/2010/main" val="2853632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67545" y="209848"/>
            <a:ext cx="8208912" cy="698872"/>
          </a:xfrm>
        </p:spPr>
        <p:txBody>
          <a:bodyPr/>
          <a:lstStyle/>
          <a:p>
            <a:pPr algn="ctr"/>
            <a:r>
              <a:rPr lang="pl-PL" sz="2800" b="1">
                <a:solidFill>
                  <a:srgbClr val="136ED3"/>
                </a:solidFill>
              </a:rPr>
              <a:t>Zajęcia wyrównawcze</a:t>
            </a:r>
            <a:endParaRPr lang="pl-PL" sz="2800" b="1" dirty="0">
              <a:solidFill>
                <a:srgbClr val="136ED3"/>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67543" y="908720"/>
            <a:ext cx="7997801" cy="5256584"/>
          </a:xfrm>
        </p:spPr>
        <p:txBody>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000000"/>
                </a:solidFill>
                <a:latin typeface="+mj-lt"/>
              </a:rPr>
              <a:t> Po otrzymaniu zgody dyrektor organizuje te zajęcia w formie</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000000"/>
                </a:solidFill>
                <a:latin typeface="+mj-lt"/>
              </a:rPr>
              <a:t>zajęć indywidualnych lub grupowych oraz zatrudnia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000000"/>
                </a:solidFill>
                <a:latin typeface="+mj-lt"/>
              </a:rPr>
              <a:t>nauczyciela.</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pl-PL" sz="2400" b="1" dirty="0">
              <a:solidFill>
                <a:srgbClr val="FF0000"/>
              </a:solidFill>
              <a:latin typeface="+mj-lt"/>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FF0000"/>
                </a:solidFill>
                <a:latin typeface="+mj-lt"/>
              </a:rPr>
              <a:t>UWAGA!</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FF0000"/>
                </a:solidFill>
                <a:latin typeface="+mj-lt"/>
              </a:rPr>
              <a:t>Łączny wymiar dodatkowych godzin z języka polskiego oraz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FF0000"/>
                </a:solidFill>
                <a:latin typeface="+mj-lt"/>
              </a:rPr>
              <a:t>zajęć wyrównawczych nie może przekroczyć 5 godzin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FF0000"/>
                </a:solidFill>
                <a:latin typeface="+mj-lt"/>
              </a:rPr>
              <a:t>lekcyjnych tygodniowo w odniesieniu do jednego ucznia.</a:t>
            </a:r>
            <a:endParaRPr lang="pl-PL" sz="2400" b="1" dirty="0">
              <a:solidFill>
                <a:srgbClr val="000000"/>
              </a:solidFill>
              <a:latin typeface="+mj-lt"/>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pl-PL" sz="2400" b="1" dirty="0">
              <a:solidFill>
                <a:srgbClr val="000000"/>
              </a:solidFill>
              <a:latin typeface="+mj-lt"/>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lang="pl-PL" sz="2400" b="1" dirty="0">
              <a:solidFill>
                <a:srgbClr val="000000"/>
              </a:solidFill>
              <a:latin typeface="+mj-lt"/>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pl-PL" sz="2400" b="1" dirty="0">
                <a:solidFill>
                  <a:srgbClr val="000000"/>
                </a:solidFill>
                <a:latin typeface="+mj-lt"/>
              </a:rPr>
              <a:t>       </a:t>
            </a:r>
            <a:endParaRPr lang="pl-PL" sz="3200" b="1" dirty="0">
              <a:solidFill>
                <a:schemeClr val="accent3">
                  <a:lumMod val="75000"/>
                </a:schemeClr>
              </a:solidFill>
              <a:latin typeface="+mj-lt"/>
            </a:endParaRPr>
          </a:p>
        </p:txBody>
      </p:sp>
    </p:spTree>
    <p:extLst>
      <p:ext uri="{BB962C8B-B14F-4D97-AF65-F5344CB8AC3E}">
        <p14:creationId xmlns:p14="http://schemas.microsoft.com/office/powerpoint/2010/main" val="33527194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611189" y="260648"/>
            <a:ext cx="7786687" cy="576064"/>
          </a:xfrm>
        </p:spPr>
        <p:txBody>
          <a:bodyPr/>
          <a:lstStyle/>
          <a:p>
            <a:pPr algn="ctr"/>
            <a:r>
              <a:rPr lang="pl-PL" sz="2800" b="1" dirty="0">
                <a:solidFill>
                  <a:schemeClr val="accent1">
                    <a:lumMod val="75000"/>
                  </a:schemeClr>
                </a:solidFill>
              </a:rPr>
              <a:t>INNA POMOC</a:t>
            </a: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539553" y="836712"/>
            <a:ext cx="7993258" cy="5001543"/>
          </a:xfrm>
        </p:spPr>
        <p:txBody>
          <a:bodyPr/>
          <a:lstStyle/>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r>
              <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rPr>
              <a:t>Uczniowie niebędący obywatelami polskimi mają prawo do </a:t>
            </a: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Pomocy udzielanej przez osobę władającą  językiem kraju pochodzenia, zatrudnioną w charakterze pomocy nauczyciela przez dyrektora szkoły.</a:t>
            </a: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r>
              <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rPr>
              <a:t>Pomocy tej udziela się nie dłużej niż przez okres 12 miesięcy</a:t>
            </a: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rgbClr val="000000"/>
              </a:solidFill>
              <a:latin typeface="Calibri" panose="020F0502020204030204"/>
            </a:endParaRPr>
          </a:p>
          <a:p>
            <a:pPr marL="0" marR="0" lvl="0" indent="0" algn="l" defTabSz="914400" rtl="0" eaLnBrk="0" fontAlgn="base" latinLnBrk="0" hangingPunct="0">
              <a:lnSpc>
                <a:spcPct val="100000"/>
              </a:lnSpc>
              <a:spcBef>
                <a:spcPct val="20000"/>
              </a:spcBef>
              <a:spcAft>
                <a:spcPct val="0"/>
              </a:spcAft>
              <a:buClr>
                <a:srgbClr val="0070C0"/>
              </a:buClr>
              <a:buSzPct val="65000"/>
              <a:buNone/>
              <a:tabLst/>
              <a:defRPr/>
            </a:pPr>
            <a:r>
              <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rPr>
              <a:t>Podst. Prawna – art. 165 ust.8 </a:t>
            </a:r>
            <a:r>
              <a:rPr kumimoji="0" lang="pl-PL" sz="2400" b="1" i="0" u="none" strike="noStrike" kern="0" cap="none" spc="0" normalizeH="0" baseline="0" noProof="0">
                <a:ln>
                  <a:noFill/>
                </a:ln>
                <a:solidFill>
                  <a:srgbClr val="000000"/>
                </a:solidFill>
                <a:effectLst/>
                <a:uLnTx/>
                <a:uFillTx/>
                <a:latin typeface="Calibri" panose="020F0502020204030204"/>
                <a:ea typeface="+mn-ea"/>
                <a:cs typeface="+mn-cs"/>
              </a:rPr>
              <a:t>p.o.</a:t>
            </a:r>
            <a:endPar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39396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611189" y="260648"/>
            <a:ext cx="7786687" cy="576064"/>
          </a:xfrm>
        </p:spPr>
        <p:txBody>
          <a:bodyPr/>
          <a:lstStyle/>
          <a:p>
            <a:pPr algn="ctr"/>
            <a:r>
              <a:rPr lang="pl-PL" sz="2800" b="1" dirty="0">
                <a:solidFill>
                  <a:schemeClr val="accent1">
                    <a:lumMod val="75000"/>
                  </a:schemeClr>
                </a:solidFill>
              </a:rPr>
              <a:t>ODDZIAŁ PRZYGOTOWAWCZY</a:t>
            </a: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67544" y="836712"/>
            <a:ext cx="8065267" cy="5001543"/>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rPr>
              <a:t>To oddział, w którym może uczyć się maksymalnie 15uczniów.</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Nauczanie jest prowadzone wg.  Realizowanych w szkole programów nauczania, z dostosowaniem metod i innych form ich realizacji do indywidualnych potrzeb rozwojowych                i edukacyjnych oraz możliwości psychofizycznych uczniów.</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rPr>
              <a:t>Zajęcia w oddziale przygotowawczym prowadzą nauczyciele poszczególnych zajęć edukacyjnych, którzy mogą być wspomagani przez osobę władającą językiem pochodzenia uczniów.</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rPr>
              <a:t>Do </a:t>
            </a:r>
            <a:r>
              <a:rPr kumimoji="0" lang="pl-PL" sz="2400" b="1" i="0" u="none" strike="noStrike" kern="0" cap="none" spc="0" normalizeH="0" baseline="0" noProof="0" dirty="0" err="1">
                <a:ln>
                  <a:noFill/>
                </a:ln>
                <a:solidFill>
                  <a:srgbClr val="000000"/>
                </a:solidFill>
                <a:effectLst/>
                <a:uLnTx/>
                <a:uFillTx/>
                <a:latin typeface="Calibri" panose="020F0502020204030204"/>
                <a:ea typeface="+mn-ea"/>
                <a:cs typeface="+mn-cs"/>
              </a:rPr>
              <a:t>odd</a:t>
            </a:r>
            <a:r>
              <a:rPr lang="pl-PL" sz="2400" b="1" dirty="0" err="1">
                <a:solidFill>
                  <a:srgbClr val="000000"/>
                </a:solidFill>
                <a:latin typeface="Calibri" panose="020F0502020204030204"/>
              </a:rPr>
              <a:t>ziału</a:t>
            </a:r>
            <a:r>
              <a:rPr lang="pl-PL" sz="2400" b="1" dirty="0">
                <a:solidFill>
                  <a:srgbClr val="000000"/>
                </a:solidFill>
                <a:latin typeface="Calibri" panose="020F0502020204030204"/>
              </a:rPr>
              <a:t> przygotowawczego uczniowie kwalifikowani są przez zespół kwalifikujący powołany przez dyrektora szkoły. W skład zespołu wchodzi dwóch nauczycieli, psycholog               i pedagog.</a:t>
            </a:r>
            <a:endPar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1408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611189" y="260648"/>
            <a:ext cx="7786687" cy="576064"/>
          </a:xfrm>
        </p:spPr>
        <p:txBody>
          <a:bodyPr/>
          <a:lstStyle/>
          <a:p>
            <a:pPr algn="ctr"/>
            <a:r>
              <a:rPr lang="pl-PL" sz="2800" b="1" dirty="0">
                <a:solidFill>
                  <a:schemeClr val="accent1">
                    <a:lumMod val="75000"/>
                  </a:schemeClr>
                </a:solidFill>
              </a:rPr>
              <a:t>ODDZIAŁ PRZYGOTOWAWCZY</a:t>
            </a: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67544" y="836712"/>
            <a:ext cx="8065267" cy="5001543"/>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rPr>
              <a:t>Oddział przygotowawczy może być organizowany w trakcie roku szkolnego jeśli do szkoły trafi  duża liczba uczniów z zagranicy.</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Naukę języka polskiego w oddziale przygotowawczym prowadzi się w wymiarze nie niższym niż 3 godziny tygodniowo.</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Decyzję o wydłużeniu lub skróceniu nauki  ucznia w oddziale przygotowawczym podejmuje rada pedagogiczna na wniosek uczących ucznia nauczycieli, pedagoga lub psychologa.</a:t>
            </a:r>
            <a:endParaRPr kumimoji="0" lang="pl-PL" sz="2400" b="1"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9896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611189" y="260648"/>
            <a:ext cx="7786687" cy="576064"/>
          </a:xfrm>
        </p:spPr>
        <p:txBody>
          <a:bodyPr/>
          <a:lstStyle/>
          <a:p>
            <a:pPr algn="ctr"/>
            <a:r>
              <a:rPr lang="pl-PL" sz="2800" b="1" dirty="0">
                <a:solidFill>
                  <a:schemeClr val="accent1">
                    <a:lumMod val="75000"/>
                  </a:schemeClr>
                </a:solidFill>
              </a:rPr>
              <a:t>ODDZIAŁ PRZYGOTOWAWCZY – LICZBA GODZIN</a:t>
            </a:r>
          </a:p>
        </p:txBody>
      </p:sp>
      <p:graphicFrame>
        <p:nvGraphicFramePr>
          <p:cNvPr id="2" name="Tabela 3">
            <a:extLst>
              <a:ext uri="{FF2B5EF4-FFF2-40B4-BE49-F238E27FC236}">
                <a16:creationId xmlns:a16="http://schemas.microsoft.com/office/drawing/2014/main" id="{4D596AE8-9CEE-465F-A264-061A10E5200B}"/>
              </a:ext>
            </a:extLst>
          </p:cNvPr>
          <p:cNvGraphicFramePr>
            <a:graphicFrameLocks noGrp="1"/>
          </p:cNvGraphicFramePr>
          <p:nvPr>
            <p:ph idx="1"/>
          </p:nvPr>
        </p:nvGraphicFramePr>
        <p:xfrm>
          <a:off x="611188" y="1268760"/>
          <a:ext cx="7786686" cy="4752530"/>
        </p:xfrm>
        <a:graphic>
          <a:graphicData uri="http://schemas.openxmlformats.org/drawingml/2006/table">
            <a:tbl>
              <a:tblPr firstRow="1" bandRow="1">
                <a:tableStyleId>{5C22544A-7EE6-4342-B048-85BDC9FD1C3A}</a:tableStyleId>
              </a:tblPr>
              <a:tblGrid>
                <a:gridCol w="3893343">
                  <a:extLst>
                    <a:ext uri="{9D8B030D-6E8A-4147-A177-3AD203B41FA5}">
                      <a16:colId xmlns:a16="http://schemas.microsoft.com/office/drawing/2014/main" val="3184102869"/>
                    </a:ext>
                  </a:extLst>
                </a:gridCol>
                <a:gridCol w="3893343">
                  <a:extLst>
                    <a:ext uri="{9D8B030D-6E8A-4147-A177-3AD203B41FA5}">
                      <a16:colId xmlns:a16="http://schemas.microsoft.com/office/drawing/2014/main" val="457716143"/>
                    </a:ext>
                  </a:extLst>
                </a:gridCol>
              </a:tblGrid>
              <a:tr h="950506">
                <a:tc gridSpan="2">
                  <a:txBody>
                    <a:bodyPr/>
                    <a:lstStyle/>
                    <a:p>
                      <a:pPr algn="ctr"/>
                      <a:r>
                        <a:rPr lang="pl-PL" sz="2000" dirty="0">
                          <a:solidFill>
                            <a:srgbClr val="000000"/>
                          </a:solidFill>
                        </a:rPr>
                        <a:t>TYGODNIOWA LICZBA GODZIN OBOWIĄZKOWYCH ZAJĘĆ EDUKACYJNYCH W ODDZIALE PRZYGOTOWAWCZYM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endParaRPr lang="pl-P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extLst>
                  <a:ext uri="{0D108BD9-81ED-4DB2-BD59-A6C34878D82A}">
                    <a16:rowId xmlns:a16="http://schemas.microsoft.com/office/drawing/2014/main" val="1546908583"/>
                  </a:ext>
                </a:extLst>
              </a:tr>
              <a:tr h="950506">
                <a:tc>
                  <a:txBody>
                    <a:bodyPr/>
                    <a:lstStyle/>
                    <a:p>
                      <a:r>
                        <a:rPr lang="pl-PL" sz="2000" dirty="0">
                          <a:solidFill>
                            <a:srgbClr val="000000"/>
                          </a:solidFill>
                          <a:effectLst>
                            <a:outerShdw blurRad="38100" dist="38100" dir="2700000" algn="tl">
                              <a:srgbClr val="000000">
                                <a:alpha val="43137"/>
                              </a:srgbClr>
                            </a:outerShdw>
                          </a:effectLst>
                        </a:rPr>
                        <a:t>W szkole podstawowej </a:t>
                      </a:r>
                    </a:p>
                    <a:p>
                      <a:r>
                        <a:rPr lang="pl-PL" sz="2000" dirty="0">
                          <a:solidFill>
                            <a:srgbClr val="000000"/>
                          </a:solidFill>
                          <a:effectLst>
                            <a:outerShdw blurRad="38100" dist="38100" dir="2700000" algn="tl">
                              <a:srgbClr val="000000">
                                <a:alpha val="43137"/>
                              </a:srgbClr>
                            </a:outerShdw>
                          </a:effectLst>
                        </a:rPr>
                        <a:t>dla klas I-III</a:t>
                      </a:r>
                    </a:p>
                  </a:txBody>
                  <a:tcPr>
                    <a:lnT w="12700" cap="flat" cmpd="sng" algn="ctr">
                      <a:solidFill>
                        <a:schemeClr val="tx1"/>
                      </a:solidFill>
                      <a:prstDash val="solid"/>
                      <a:round/>
                      <a:headEnd type="none" w="med" len="med"/>
                      <a:tailEnd type="none" w="med" len="med"/>
                    </a:lnT>
                    <a:cell3D prstMaterial="dkEdge">
                      <a:bevel/>
                      <a:lightRig rig="flood" dir="t"/>
                    </a:cell3D>
                  </a:tcPr>
                </a:tc>
                <a:tc>
                  <a:txBody>
                    <a:bodyPr/>
                    <a:lstStyle/>
                    <a:p>
                      <a:r>
                        <a:rPr lang="pl-PL" sz="2000" dirty="0">
                          <a:solidFill>
                            <a:srgbClr val="000000"/>
                          </a:solidFill>
                          <a:effectLst>
                            <a:outerShdw blurRad="38100" dist="38100" dir="2700000" algn="tl">
                              <a:srgbClr val="000000">
                                <a:alpha val="43137"/>
                              </a:srgbClr>
                            </a:outerShdw>
                          </a:effectLst>
                        </a:rPr>
                        <a:t>Nie mniejsza  niż 20 godzin tygodniowo</a:t>
                      </a:r>
                    </a:p>
                  </a:txBody>
                  <a:tcPr>
                    <a:lnT w="12700" cap="flat" cmpd="sng" algn="ctr">
                      <a:solidFill>
                        <a:schemeClr val="tx1"/>
                      </a:solidFill>
                      <a:prstDash val="solid"/>
                      <a:round/>
                      <a:headEnd type="none" w="med" len="med"/>
                      <a:tailEnd type="none" w="med" len="med"/>
                    </a:lnT>
                    <a:cell3D prstMaterial="dkEdge">
                      <a:bevel/>
                      <a:lightRig rig="flood" dir="t"/>
                    </a:cell3D>
                  </a:tcPr>
                </a:tc>
                <a:extLst>
                  <a:ext uri="{0D108BD9-81ED-4DB2-BD59-A6C34878D82A}">
                    <a16:rowId xmlns:a16="http://schemas.microsoft.com/office/drawing/2014/main" val="3392682766"/>
                  </a:ext>
                </a:extLst>
              </a:tr>
              <a:tr h="950506">
                <a:tc>
                  <a:txBody>
                    <a:bodyPr/>
                    <a:lstStyle/>
                    <a:p>
                      <a:r>
                        <a:rPr lang="pl-PL" sz="2000" dirty="0">
                          <a:solidFill>
                            <a:srgbClr val="000000"/>
                          </a:solidFill>
                          <a:effectLst>
                            <a:outerShdw blurRad="38100" dist="38100" dir="2700000" algn="tl">
                              <a:srgbClr val="000000">
                                <a:alpha val="43137"/>
                              </a:srgbClr>
                            </a:outerShdw>
                          </a:effectLst>
                        </a:rPr>
                        <a:t>W szkole podstawowej</a:t>
                      </a:r>
                    </a:p>
                    <a:p>
                      <a:r>
                        <a:rPr lang="pl-PL" sz="2000" dirty="0">
                          <a:solidFill>
                            <a:srgbClr val="000000"/>
                          </a:solidFill>
                          <a:effectLst>
                            <a:outerShdw blurRad="38100" dist="38100" dir="2700000" algn="tl">
                              <a:srgbClr val="000000">
                                <a:alpha val="43137"/>
                              </a:srgbClr>
                            </a:outerShdw>
                          </a:effectLst>
                        </a:rPr>
                        <a:t>Dla klas IV-VI</a:t>
                      </a:r>
                    </a:p>
                  </a:txBody>
                  <a:tcPr>
                    <a:cell3D prstMaterial="dkEdge">
                      <a:bevel/>
                      <a:lightRig rig="flood" dir="t"/>
                    </a:cell3D>
                  </a:tcPr>
                </a:tc>
                <a:tc>
                  <a:txBody>
                    <a:bodyPr/>
                    <a:lstStyle/>
                    <a:p>
                      <a:r>
                        <a:rPr lang="pl-PL" sz="2000" dirty="0">
                          <a:solidFill>
                            <a:srgbClr val="000000"/>
                          </a:solidFill>
                          <a:effectLst>
                            <a:outerShdw blurRad="38100" dist="38100" dir="2700000" algn="tl">
                              <a:srgbClr val="000000">
                                <a:alpha val="43137"/>
                              </a:srgbClr>
                            </a:outerShdw>
                          </a:effectLst>
                        </a:rPr>
                        <a:t>Nie mniejsza niż 23 godziny tygodniowo</a:t>
                      </a:r>
                    </a:p>
                  </a:txBody>
                  <a:tcPr>
                    <a:cell3D prstMaterial="dkEdge">
                      <a:bevel/>
                      <a:lightRig rig="flood" dir="t"/>
                    </a:cell3D>
                  </a:tcPr>
                </a:tc>
                <a:extLst>
                  <a:ext uri="{0D108BD9-81ED-4DB2-BD59-A6C34878D82A}">
                    <a16:rowId xmlns:a16="http://schemas.microsoft.com/office/drawing/2014/main" val="2859616063"/>
                  </a:ext>
                </a:extLst>
              </a:tr>
              <a:tr h="950506">
                <a:tc>
                  <a:txBody>
                    <a:bodyPr/>
                    <a:lstStyle/>
                    <a:p>
                      <a:r>
                        <a:rPr lang="pl-PL" sz="2000" dirty="0">
                          <a:solidFill>
                            <a:srgbClr val="000000"/>
                          </a:solidFill>
                          <a:effectLst>
                            <a:outerShdw blurRad="38100" dist="38100" dir="2700000" algn="tl">
                              <a:srgbClr val="000000">
                                <a:alpha val="43137"/>
                              </a:srgbClr>
                            </a:outerShdw>
                          </a:effectLst>
                        </a:rPr>
                        <a:t>W szkole podstawowej</a:t>
                      </a:r>
                    </a:p>
                    <a:p>
                      <a:r>
                        <a:rPr lang="pl-PL" sz="2000" dirty="0">
                          <a:solidFill>
                            <a:srgbClr val="000000"/>
                          </a:solidFill>
                          <a:effectLst>
                            <a:outerShdw blurRad="38100" dist="38100" dir="2700000" algn="tl">
                              <a:srgbClr val="000000">
                                <a:alpha val="43137"/>
                              </a:srgbClr>
                            </a:outerShdw>
                          </a:effectLst>
                        </a:rPr>
                        <a:t>Dla klas VII i VIII</a:t>
                      </a:r>
                    </a:p>
                  </a:txBody>
                  <a:tcPr>
                    <a:cell3D prstMaterial="dkEdge">
                      <a:bevel/>
                      <a:lightRig rig="flood" dir="t"/>
                    </a:cell3D>
                  </a:tcPr>
                </a:tc>
                <a:tc>
                  <a:txBody>
                    <a:bodyPr/>
                    <a:lstStyle/>
                    <a:p>
                      <a:r>
                        <a:rPr lang="pl-PL" sz="2000" dirty="0">
                          <a:solidFill>
                            <a:srgbClr val="000000"/>
                          </a:solidFill>
                          <a:effectLst>
                            <a:outerShdw blurRad="38100" dist="38100" dir="2700000" algn="tl">
                              <a:srgbClr val="000000">
                                <a:alpha val="43137"/>
                              </a:srgbClr>
                            </a:outerShdw>
                          </a:effectLst>
                        </a:rPr>
                        <a:t>Nie mniejsza niż 25 godzin tygodniowo</a:t>
                      </a:r>
                    </a:p>
                  </a:txBody>
                  <a:tcPr>
                    <a:cell3D prstMaterial="dkEdge">
                      <a:bevel/>
                      <a:lightRig rig="flood" dir="t"/>
                    </a:cell3D>
                  </a:tcPr>
                </a:tc>
                <a:extLst>
                  <a:ext uri="{0D108BD9-81ED-4DB2-BD59-A6C34878D82A}">
                    <a16:rowId xmlns:a16="http://schemas.microsoft.com/office/drawing/2014/main" val="241435645"/>
                  </a:ext>
                </a:extLst>
              </a:tr>
              <a:tr h="950506">
                <a:tc>
                  <a:txBody>
                    <a:bodyPr/>
                    <a:lstStyle/>
                    <a:p>
                      <a:r>
                        <a:rPr lang="pl-PL" sz="2000" dirty="0">
                          <a:solidFill>
                            <a:srgbClr val="000000"/>
                          </a:solidFill>
                          <a:effectLst>
                            <a:outerShdw blurRad="38100" dist="38100" dir="2700000" algn="tl">
                              <a:srgbClr val="000000">
                                <a:alpha val="43137"/>
                              </a:srgbClr>
                            </a:outerShdw>
                          </a:effectLst>
                        </a:rPr>
                        <a:t>W szkole ponadpodstawowej</a:t>
                      </a:r>
                    </a:p>
                  </a:txBody>
                  <a:tcPr>
                    <a:cell3D prstMaterial="dkEdge">
                      <a:bevel/>
                      <a:lightRig rig="flood" dir="t"/>
                    </a:cell3D>
                  </a:tcPr>
                </a:tc>
                <a:tc>
                  <a:txBody>
                    <a:bodyPr/>
                    <a:lstStyle/>
                    <a:p>
                      <a:r>
                        <a:rPr lang="pl-PL" sz="2000" dirty="0">
                          <a:solidFill>
                            <a:srgbClr val="000000"/>
                          </a:solidFill>
                          <a:effectLst>
                            <a:outerShdw blurRad="38100" dist="38100" dir="2700000" algn="tl">
                              <a:srgbClr val="000000">
                                <a:alpha val="43137"/>
                              </a:srgbClr>
                            </a:outerShdw>
                          </a:effectLst>
                        </a:rPr>
                        <a:t>Nie mniejsza niż26 godzin tygodniowo</a:t>
                      </a:r>
                    </a:p>
                  </a:txBody>
                  <a:tcPr>
                    <a:cell3D prstMaterial="dkEdge">
                      <a:bevel/>
                      <a:lightRig rig="flood" dir="t"/>
                    </a:cell3D>
                  </a:tcPr>
                </a:tc>
                <a:extLst>
                  <a:ext uri="{0D108BD9-81ED-4DB2-BD59-A6C34878D82A}">
                    <a16:rowId xmlns:a16="http://schemas.microsoft.com/office/drawing/2014/main" val="1093455272"/>
                  </a:ext>
                </a:extLst>
              </a:tr>
            </a:tbl>
          </a:graphicData>
        </a:graphic>
      </p:graphicFrame>
    </p:spTree>
    <p:extLst>
      <p:ext uri="{BB962C8B-B14F-4D97-AF65-F5344CB8AC3E}">
        <p14:creationId xmlns:p14="http://schemas.microsoft.com/office/powerpoint/2010/main" val="2783263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611189" y="260648"/>
            <a:ext cx="7786687" cy="936104"/>
          </a:xfrm>
        </p:spPr>
        <p:txBody>
          <a:bodyPr/>
          <a:lstStyle/>
          <a:p>
            <a:pPr algn="ctr"/>
            <a:r>
              <a:rPr lang="pl-PL" sz="2800" b="1" dirty="0">
                <a:solidFill>
                  <a:schemeClr val="accent1">
                    <a:lumMod val="75000"/>
                  </a:schemeClr>
                </a:solidFill>
              </a:rPr>
              <a:t>ODDZIAŁ PRZYGOTOWAWCZY – ORGANIZACJA NAUCZANIA – KLASY ŁĄCZONE</a:t>
            </a:r>
          </a:p>
        </p:txBody>
      </p:sp>
      <p:graphicFrame>
        <p:nvGraphicFramePr>
          <p:cNvPr id="2" name="Tabela 3">
            <a:extLst>
              <a:ext uri="{FF2B5EF4-FFF2-40B4-BE49-F238E27FC236}">
                <a16:creationId xmlns:a16="http://schemas.microsoft.com/office/drawing/2014/main" id="{4D596AE8-9CEE-465F-A264-061A10E5200B}"/>
              </a:ext>
            </a:extLst>
          </p:cNvPr>
          <p:cNvGraphicFramePr>
            <a:graphicFrameLocks noGrp="1"/>
          </p:cNvGraphicFramePr>
          <p:nvPr>
            <p:ph idx="1"/>
            <p:extLst>
              <p:ext uri="{D42A27DB-BD31-4B8C-83A1-F6EECF244321}">
                <p14:modId xmlns:p14="http://schemas.microsoft.com/office/powerpoint/2010/main" val="2992672951"/>
              </p:ext>
            </p:extLst>
          </p:nvPr>
        </p:nvGraphicFramePr>
        <p:xfrm>
          <a:off x="611188" y="1268760"/>
          <a:ext cx="7786686" cy="4421292"/>
        </p:xfrm>
        <a:graphic>
          <a:graphicData uri="http://schemas.openxmlformats.org/drawingml/2006/table">
            <a:tbl>
              <a:tblPr firstRow="1" bandRow="1">
                <a:tableStyleId>{5C22544A-7EE6-4342-B048-85BDC9FD1C3A}</a:tableStyleId>
              </a:tblPr>
              <a:tblGrid>
                <a:gridCol w="7786686">
                  <a:extLst>
                    <a:ext uri="{9D8B030D-6E8A-4147-A177-3AD203B41FA5}">
                      <a16:colId xmlns:a16="http://schemas.microsoft.com/office/drawing/2014/main" val="3184102869"/>
                    </a:ext>
                  </a:extLst>
                </a:gridCol>
              </a:tblGrid>
              <a:tr h="648072">
                <a:tc>
                  <a:txBody>
                    <a:bodyPr/>
                    <a:lstStyle/>
                    <a:p>
                      <a:pPr algn="ctr"/>
                      <a:r>
                        <a:rPr lang="pl-PL" sz="2000" dirty="0">
                          <a:solidFill>
                            <a:srgbClr val="000000"/>
                          </a:solidFill>
                        </a:rPr>
                        <a:t>DOPUSZCZALE ŁĄCZENIE KLAS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extLst>
                  <a:ext uri="{0D108BD9-81ED-4DB2-BD59-A6C34878D82A}">
                    <a16:rowId xmlns:a16="http://schemas.microsoft.com/office/drawing/2014/main" val="1546908583"/>
                  </a:ext>
                </a:extLst>
              </a:tr>
              <a:tr h="648072">
                <a:tc>
                  <a:txBody>
                    <a:bodyPr/>
                    <a:lstStyle/>
                    <a:p>
                      <a:pPr algn="ctr"/>
                      <a:r>
                        <a:rPr lang="pl-PL" sz="2000" dirty="0">
                          <a:solidFill>
                            <a:srgbClr val="000000"/>
                          </a:solidFill>
                          <a:effectLst>
                            <a:outerShdw blurRad="38100" dist="38100" dir="2700000" algn="tl">
                              <a:srgbClr val="000000">
                                <a:alpha val="43137"/>
                              </a:srgbClr>
                            </a:outerShdw>
                          </a:effectLst>
                        </a:rPr>
                        <a:t>KLASY I-III SZKOŁY PODSTAWOWEJ</a:t>
                      </a:r>
                    </a:p>
                  </a:txBody>
                  <a:tcPr>
                    <a:lnT w="12700" cap="flat" cmpd="sng" algn="ctr">
                      <a:solidFill>
                        <a:schemeClr val="tx1"/>
                      </a:solidFill>
                      <a:prstDash val="solid"/>
                      <a:round/>
                      <a:headEnd type="none" w="med" len="med"/>
                      <a:tailEnd type="none" w="med" len="med"/>
                    </a:lnT>
                    <a:cell3D prstMaterial="dkEdge">
                      <a:bevel/>
                      <a:lightRig rig="flood" dir="t"/>
                    </a:cell3D>
                  </a:tcPr>
                </a:tc>
                <a:extLst>
                  <a:ext uri="{0D108BD9-81ED-4DB2-BD59-A6C34878D82A}">
                    <a16:rowId xmlns:a16="http://schemas.microsoft.com/office/drawing/2014/main" val="3392682766"/>
                  </a:ext>
                </a:extLst>
              </a:tr>
              <a:tr h="720080">
                <a:tc>
                  <a:txBody>
                    <a:bodyPr/>
                    <a:lstStyle/>
                    <a:p>
                      <a:pPr algn="ctr"/>
                      <a:r>
                        <a:rPr lang="pl-PL" sz="2000" dirty="0">
                          <a:solidFill>
                            <a:srgbClr val="000000"/>
                          </a:solidFill>
                          <a:effectLst>
                            <a:outerShdw blurRad="38100" dist="38100" dir="2700000" algn="tl">
                              <a:srgbClr val="000000">
                                <a:alpha val="43137"/>
                              </a:srgbClr>
                            </a:outerShdw>
                          </a:effectLst>
                        </a:rPr>
                        <a:t>IV-VI SZKOŁY PODSTAWOWEJ</a:t>
                      </a:r>
                    </a:p>
                  </a:txBody>
                  <a:tcPr>
                    <a:cell3D prstMaterial="dkEdge">
                      <a:bevel/>
                      <a:lightRig rig="flood" dir="t"/>
                    </a:cell3D>
                  </a:tcPr>
                </a:tc>
                <a:extLst>
                  <a:ext uri="{0D108BD9-81ED-4DB2-BD59-A6C34878D82A}">
                    <a16:rowId xmlns:a16="http://schemas.microsoft.com/office/drawing/2014/main" val="2859616063"/>
                  </a:ext>
                </a:extLst>
              </a:tr>
              <a:tr h="504056">
                <a:tc>
                  <a:txBody>
                    <a:bodyPr/>
                    <a:lstStyle/>
                    <a:p>
                      <a:pPr algn="ctr"/>
                      <a:r>
                        <a:rPr lang="pl-PL" sz="2000" dirty="0">
                          <a:solidFill>
                            <a:srgbClr val="000000"/>
                          </a:solidFill>
                          <a:effectLst>
                            <a:outerShdw blurRad="38100" dist="38100" dir="2700000" algn="tl">
                              <a:srgbClr val="000000">
                                <a:alpha val="43137"/>
                              </a:srgbClr>
                            </a:outerShdw>
                          </a:effectLst>
                        </a:rPr>
                        <a:t>VII I VIII SZKOŁY PODSTAWOWEJ</a:t>
                      </a:r>
                    </a:p>
                  </a:txBody>
                  <a:tcPr>
                    <a:cell3D prstMaterial="dkEdge">
                      <a:bevel/>
                      <a:lightRig rig="flood" dir="t"/>
                    </a:cell3D>
                  </a:tcPr>
                </a:tc>
                <a:extLst>
                  <a:ext uri="{0D108BD9-81ED-4DB2-BD59-A6C34878D82A}">
                    <a16:rowId xmlns:a16="http://schemas.microsoft.com/office/drawing/2014/main" val="241435645"/>
                  </a:ext>
                </a:extLst>
              </a:tr>
              <a:tr h="950506">
                <a:tc>
                  <a:txBody>
                    <a:bodyPr/>
                    <a:lstStyle/>
                    <a:p>
                      <a:pPr algn="ctr"/>
                      <a:r>
                        <a:rPr lang="pl-PL" sz="2000" dirty="0">
                          <a:solidFill>
                            <a:srgbClr val="000000"/>
                          </a:solidFill>
                          <a:effectLst>
                            <a:outerShdw blurRad="38100" dist="38100" dir="2700000" algn="tl">
                              <a:srgbClr val="000000">
                                <a:alpha val="43137"/>
                              </a:srgbClr>
                            </a:outerShdw>
                          </a:effectLst>
                        </a:rPr>
                        <a:t>I </a:t>
                      </a:r>
                      <a:r>
                        <a:rPr lang="pl-PL" sz="2000" dirty="0" err="1">
                          <a:solidFill>
                            <a:srgbClr val="000000"/>
                          </a:solidFill>
                          <a:effectLst>
                            <a:outerShdw blurRad="38100" dist="38100" dir="2700000" algn="tl">
                              <a:srgbClr val="000000">
                                <a:alpha val="43137"/>
                              </a:srgbClr>
                            </a:outerShdw>
                          </a:effectLst>
                        </a:rPr>
                        <a:t>i</a:t>
                      </a:r>
                      <a:r>
                        <a:rPr lang="pl-PL" sz="2000" dirty="0">
                          <a:solidFill>
                            <a:srgbClr val="000000"/>
                          </a:solidFill>
                          <a:effectLst>
                            <a:outerShdw blurRad="38100" dist="38100" dir="2700000" algn="tl">
                              <a:srgbClr val="000000">
                                <a:alpha val="43137"/>
                              </a:srgbClr>
                            </a:outerShdw>
                          </a:effectLst>
                        </a:rPr>
                        <a:t> II  LICEUM OGÓLNOKSZTAŁCĄCEGO, I-III TECHNIKUM I  BRANŻOWEJ SZKOŁY I STOPNIA</a:t>
                      </a:r>
                    </a:p>
                  </a:txBody>
                  <a:tcPr>
                    <a:cell3D prstMaterial="dkEdge">
                      <a:bevel/>
                      <a:lightRig rig="flood" dir="t"/>
                    </a:cell3D>
                  </a:tcPr>
                </a:tc>
                <a:extLst>
                  <a:ext uri="{0D108BD9-81ED-4DB2-BD59-A6C34878D82A}">
                    <a16:rowId xmlns:a16="http://schemas.microsoft.com/office/drawing/2014/main" val="1093455272"/>
                  </a:ext>
                </a:extLst>
              </a:tr>
              <a:tr h="950506">
                <a:tc>
                  <a:txBody>
                    <a:bodyPr/>
                    <a:lstStyle/>
                    <a:p>
                      <a:pPr algn="ctr"/>
                      <a:r>
                        <a:rPr lang="pl-PL" sz="2000" dirty="0">
                          <a:solidFill>
                            <a:srgbClr val="000000"/>
                          </a:solidFill>
                          <a:effectLst>
                            <a:outerShdw blurRad="38100" dist="38100" dir="2700000" algn="tl">
                              <a:srgbClr val="000000">
                                <a:alpha val="43137"/>
                              </a:srgbClr>
                            </a:outerShdw>
                          </a:effectLst>
                        </a:rPr>
                        <a:t>III I IV LICEUM OGÓLNOKSZTAŁCĄCEGO I KLAS III-V TECHNIKUM</a:t>
                      </a:r>
                    </a:p>
                  </a:txBody>
                  <a:tcPr>
                    <a:cell3D prstMaterial="dkEdge">
                      <a:bevel/>
                      <a:lightRig rig="flood" dir="t"/>
                    </a:cell3D>
                  </a:tcPr>
                </a:tc>
                <a:extLst>
                  <a:ext uri="{0D108BD9-81ED-4DB2-BD59-A6C34878D82A}">
                    <a16:rowId xmlns:a16="http://schemas.microsoft.com/office/drawing/2014/main" val="1991890709"/>
                  </a:ext>
                </a:extLst>
              </a:tr>
            </a:tbl>
          </a:graphicData>
        </a:graphic>
      </p:graphicFrame>
    </p:spTree>
    <p:extLst>
      <p:ext uri="{BB962C8B-B14F-4D97-AF65-F5344CB8AC3E}">
        <p14:creationId xmlns:p14="http://schemas.microsoft.com/office/powerpoint/2010/main" val="2885813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648072"/>
          </a:xfrm>
        </p:spPr>
        <p:txBody>
          <a:bodyPr/>
          <a:lstStyle/>
          <a:p>
            <a:pPr algn="ctr"/>
            <a:r>
              <a:rPr lang="pl-PL" sz="2800" b="1" dirty="0">
                <a:solidFill>
                  <a:schemeClr val="accent6">
                    <a:lumMod val="75000"/>
                  </a:schemeClr>
                </a:solidFill>
              </a:rPr>
              <a:t>DEFINICJE</a:t>
            </a:r>
            <a:br>
              <a:rPr lang="pl-PL" sz="2800" b="1" dirty="0">
                <a:solidFill>
                  <a:schemeClr val="accent6">
                    <a:lumMod val="75000"/>
                  </a:schemeClr>
                </a:solidFill>
              </a:rPr>
            </a:b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908720"/>
            <a:ext cx="8056557" cy="5184576"/>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rgbClr val="000000"/>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rgbClr val="000000"/>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SZKOŁA ZA GRANICĄ – to szkoła funkcjonująca w systemie oświaty innego państwa,</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rgbClr val="000000"/>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UCZEŃ/DZIECKO PRZYBYWAJĄCE Z ZAGRANICY – to osoba niebędąca obywatelem polskim oraz osoba będąca obywatelem polskim, </a:t>
            </a:r>
            <a:r>
              <a:rPr lang="pl-PL" sz="2400" b="1" dirty="0" err="1">
                <a:solidFill>
                  <a:srgbClr val="000000"/>
                </a:solidFill>
                <a:latin typeface="Calibri" panose="020F0502020204030204"/>
              </a:rPr>
              <a:t>ktre</a:t>
            </a:r>
            <a:r>
              <a:rPr lang="pl-PL" sz="2400" b="1" dirty="0">
                <a:solidFill>
                  <a:srgbClr val="000000"/>
                </a:solidFill>
                <a:latin typeface="Calibri" panose="020F0502020204030204"/>
              </a:rPr>
              <a:t> pobierały naukę w szkołach za granicą,</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p:txBody>
      </p:sp>
    </p:spTree>
    <p:extLst>
      <p:ext uri="{BB962C8B-B14F-4D97-AF65-F5344CB8AC3E}">
        <p14:creationId xmlns:p14="http://schemas.microsoft.com/office/powerpoint/2010/main" val="473470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648072"/>
          </a:xfrm>
        </p:spPr>
        <p:txBody>
          <a:bodyPr/>
          <a:lstStyle/>
          <a:p>
            <a:pPr algn="ctr"/>
            <a:r>
              <a:rPr lang="pl-PL" sz="2800" b="1" dirty="0">
                <a:solidFill>
                  <a:schemeClr val="accent6">
                    <a:lumMod val="75000"/>
                  </a:schemeClr>
                </a:solidFill>
              </a:rPr>
              <a:t>DEFINICJE</a:t>
            </a:r>
            <a:br>
              <a:rPr lang="pl-PL" sz="2800" b="1" dirty="0">
                <a:solidFill>
                  <a:schemeClr val="accent6">
                    <a:lumMod val="75000"/>
                  </a:schemeClr>
                </a:solidFill>
              </a:rPr>
            </a:b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908720"/>
            <a:ext cx="8056557" cy="5400600"/>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DOKUMENTY – to:</a:t>
            </a:r>
          </a:p>
          <a:p>
            <a:pPr marR="0" lvl="0" algn="just" defTabSz="914400" rtl="0" eaLnBrk="0" fontAlgn="base" latinLnBrk="0" hangingPunct="0">
              <a:lnSpc>
                <a:spcPct val="100000"/>
              </a:lnSpc>
              <a:spcBef>
                <a:spcPct val="20000"/>
              </a:spcBef>
              <a:spcAft>
                <a:spcPct val="0"/>
              </a:spcAft>
              <a:buClr>
                <a:srgbClr val="0070C0"/>
              </a:buClr>
              <a:buSzPct val="65000"/>
              <a:buFont typeface="Wingdings" panose="05000000000000000000" pitchFamily="2" charset="2"/>
              <a:buChar char="v"/>
              <a:tabLst/>
              <a:defRPr/>
            </a:pPr>
            <a:r>
              <a:rPr lang="pl-PL" sz="2400" b="1" dirty="0">
                <a:solidFill>
                  <a:srgbClr val="000000"/>
                </a:solidFill>
                <a:latin typeface="Calibri" panose="020F0502020204030204"/>
              </a:rPr>
              <a:t>Świadectwo, zaświadczenie lub inny dokument stwierdzające ukończenie szkoły lub kolejnego etatu edukacji za granicą;</a:t>
            </a:r>
          </a:p>
          <a:p>
            <a:pPr marR="0" lvl="0" algn="just" defTabSz="914400" rtl="0" eaLnBrk="0" fontAlgn="base" latinLnBrk="0" hangingPunct="0">
              <a:lnSpc>
                <a:spcPct val="100000"/>
              </a:lnSpc>
              <a:spcBef>
                <a:spcPct val="20000"/>
              </a:spcBef>
              <a:spcAft>
                <a:spcPct val="0"/>
              </a:spcAft>
              <a:buClr>
                <a:srgbClr val="0070C0"/>
              </a:buClr>
              <a:buSzPct val="65000"/>
              <a:buFont typeface="Wingdings" panose="05000000000000000000" pitchFamily="2" charset="2"/>
              <a:buChar char="v"/>
              <a:tabLst/>
              <a:defRPr/>
            </a:pPr>
            <a:r>
              <a:rPr lang="pl-PL" sz="2400" b="1" dirty="0">
                <a:solidFill>
                  <a:srgbClr val="000000"/>
                </a:solidFill>
                <a:latin typeface="Calibri" panose="020F0502020204030204"/>
              </a:rPr>
              <a:t>Świadectwo, zaświadczenie lub inny dokument wydane przez szkołę za granicą potwierdzające uczęszczanie ucznia przybywającego z zagranicy do szkoły za granicą i wskazujące klasę lub etap edukacji, który uczeń ukończył w szkole za granicą, oraz dokument potwierdzający sumę lat nauki szkolnej ucznia lub pisemne oświadczenie dotyczące sumy lat nauki szkolnej ucznia, złożone przez rodzica ucznia albo pełnoletniego ucznia, jeżeli ustalenie sumy lat nauki szkolnej nie jest możliwe na podstawie świadectwa, zaświadczenia lub innego dokumentu;</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p:txBody>
      </p:sp>
    </p:spTree>
    <p:extLst>
      <p:ext uri="{BB962C8B-B14F-4D97-AF65-F5344CB8AC3E}">
        <p14:creationId xmlns:p14="http://schemas.microsoft.com/office/powerpoint/2010/main" val="1176097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648072"/>
          </a:xfrm>
        </p:spPr>
        <p:txBody>
          <a:bodyPr/>
          <a:lstStyle/>
          <a:p>
            <a:pPr algn="ctr"/>
            <a:r>
              <a:rPr lang="pl-PL" sz="2800" b="1" dirty="0">
                <a:solidFill>
                  <a:schemeClr val="accent6">
                    <a:lumMod val="75000"/>
                  </a:schemeClr>
                </a:solidFill>
              </a:rPr>
              <a:t>DEFINICJE</a:t>
            </a:r>
            <a:br>
              <a:rPr lang="pl-PL" sz="2800" b="1" dirty="0">
                <a:solidFill>
                  <a:schemeClr val="accent6">
                    <a:lumMod val="75000"/>
                  </a:schemeClr>
                </a:solidFill>
              </a:rPr>
            </a:b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908720"/>
            <a:ext cx="8056557" cy="5184576"/>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MIEJSCE ZAMIESZKANIA UCZNIA - należy przez to rozumieć miejsce zamieszkania na terytorium Rzeczypospolitej Polskiej ucznia przybywającego z zagranicy;</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rgbClr val="000000"/>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ODDZIAŁ PRZYGOTOWAWCZY- należy przez to rozumieć oddział szkolny, o którym mowa w art. 4 pkt 13 ustawy Prawo oświatowe.</a:t>
            </a:r>
          </a:p>
        </p:txBody>
      </p:sp>
    </p:spTree>
    <p:extLst>
      <p:ext uri="{BB962C8B-B14F-4D97-AF65-F5344CB8AC3E}">
        <p14:creationId xmlns:p14="http://schemas.microsoft.com/office/powerpoint/2010/main" val="806701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648072"/>
          </a:xfrm>
        </p:spPr>
        <p:txBody>
          <a:bodyPr/>
          <a:lstStyle/>
          <a:p>
            <a:pPr algn="ctr"/>
            <a:r>
              <a:rPr lang="pl-PL" sz="2800" b="1" dirty="0">
                <a:solidFill>
                  <a:schemeClr val="accent6">
                    <a:lumMod val="75000"/>
                  </a:schemeClr>
                </a:solidFill>
              </a:rPr>
              <a:t>Obowiązek szkolny i nauki dla obcokrajowców</a:t>
            </a:r>
            <a:br>
              <a:rPr lang="pl-PL" sz="2800" b="1" dirty="0">
                <a:solidFill>
                  <a:schemeClr val="accent6">
                    <a:lumMod val="75000"/>
                  </a:schemeClr>
                </a:solidFill>
              </a:rPr>
            </a:b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1196752"/>
            <a:ext cx="8056557" cy="4896544"/>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136ED3"/>
                </a:solidFill>
                <a:latin typeface="Calibri" panose="020F0502020204030204"/>
              </a:rPr>
              <a:t>Podstawa prawna – art. 165 ust. 1 i 2 ustawy Prawo oświatowe</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400" b="1" dirty="0">
                <a:solidFill>
                  <a:srgbClr val="000000"/>
                </a:solidFill>
                <a:latin typeface="Calibri" panose="020F0502020204030204"/>
              </a:rPr>
              <a:t>Osoby niebędące obywatelami polskimi podlegające</a:t>
            </a:r>
          </a:p>
          <a:p>
            <a:pPr marR="0" lvl="0" algn="just" defTabSz="914400" rtl="0" eaLnBrk="0" fontAlgn="base" latinLnBrk="0" hangingPunct="0">
              <a:lnSpc>
                <a:spcPct val="100000"/>
              </a:lnSpc>
              <a:spcBef>
                <a:spcPct val="20000"/>
              </a:spcBef>
              <a:spcAft>
                <a:spcPct val="0"/>
              </a:spcAft>
              <a:buClr>
                <a:srgbClr val="0070C0"/>
              </a:buClr>
              <a:buSzPct val="65000"/>
              <a:buFontTx/>
              <a:buChar char="-"/>
              <a:tabLst/>
              <a:defRPr/>
            </a:pPr>
            <a:r>
              <a:rPr lang="pl-PL" sz="2400" b="1" u="sng" dirty="0">
                <a:solidFill>
                  <a:srgbClr val="000000"/>
                </a:solidFill>
                <a:latin typeface="Calibri" panose="020F0502020204030204"/>
              </a:rPr>
              <a:t>obowiązkowi szkolnemu </a:t>
            </a:r>
            <a:r>
              <a:rPr lang="pl-PL" sz="2400" b="1" dirty="0">
                <a:solidFill>
                  <a:srgbClr val="000000"/>
                </a:solidFill>
                <a:latin typeface="Calibri" panose="020F0502020204030204"/>
              </a:rPr>
              <a:t>korzystają z  nauki i opieki                w publicznych szkołach podstawowych na warunkach dotyczących obywateli polskich,</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400" b="1" dirty="0">
              <a:solidFill>
                <a:srgbClr val="000000"/>
              </a:solidFill>
              <a:latin typeface="Calibri" panose="020F0502020204030204"/>
            </a:endParaRPr>
          </a:p>
          <a:p>
            <a:pPr marR="0" lvl="0" algn="just" defTabSz="914400" rtl="0" eaLnBrk="0" fontAlgn="base" latinLnBrk="0" hangingPunct="0">
              <a:lnSpc>
                <a:spcPct val="100000"/>
              </a:lnSpc>
              <a:spcBef>
                <a:spcPct val="20000"/>
              </a:spcBef>
              <a:spcAft>
                <a:spcPct val="0"/>
              </a:spcAft>
              <a:buClr>
                <a:srgbClr val="0070C0"/>
              </a:buClr>
              <a:buSzPct val="65000"/>
              <a:buFontTx/>
              <a:buChar char="-"/>
              <a:tabLst/>
              <a:defRPr/>
            </a:pPr>
            <a:r>
              <a:rPr lang="pl-PL" sz="2400" b="1" u="sng" dirty="0">
                <a:solidFill>
                  <a:srgbClr val="000000"/>
                </a:solidFill>
                <a:latin typeface="Calibri" panose="020F0502020204030204"/>
              </a:rPr>
              <a:t>obowiązkowi nauki</a:t>
            </a:r>
            <a:r>
              <a:rPr lang="pl-PL" sz="2400" b="1" dirty="0">
                <a:solidFill>
                  <a:srgbClr val="000000"/>
                </a:solidFill>
                <a:latin typeface="Calibri" panose="020F0502020204030204"/>
              </a:rPr>
              <a:t> korzystają z nauki i opieki w publicznych szkołach ponadpodstawowych na warunkach dotyczących obywateli polskich  do  ukończenia 18 lat lub ukończenia szkoły ponadpodstawowej.</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p:txBody>
      </p:sp>
    </p:spTree>
    <p:extLst>
      <p:ext uri="{BB962C8B-B14F-4D97-AF65-F5344CB8AC3E}">
        <p14:creationId xmlns:p14="http://schemas.microsoft.com/office/powerpoint/2010/main" val="4115348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648072"/>
          </a:xfrm>
        </p:spPr>
        <p:txBody>
          <a:bodyPr/>
          <a:lstStyle/>
          <a:p>
            <a:pPr algn="ctr"/>
            <a:endParaRPr lang="pl-PL" sz="2800" b="1" dirty="0">
              <a:solidFill>
                <a:schemeClr val="accent6">
                  <a:lumMod val="75000"/>
                </a:schemeClr>
              </a:solidFill>
            </a:endParaRP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908720"/>
            <a:ext cx="8056557" cy="5184576"/>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ctr" defTabSz="914400" rtl="0" eaLnBrk="0" fontAlgn="base" latinLnBrk="0" hangingPunct="0">
              <a:lnSpc>
                <a:spcPct val="100000"/>
              </a:lnSpc>
              <a:spcBef>
                <a:spcPct val="20000"/>
              </a:spcBef>
              <a:spcAft>
                <a:spcPct val="0"/>
              </a:spcAft>
              <a:buClr>
                <a:srgbClr val="0070C0"/>
              </a:buClr>
              <a:buSzPct val="65000"/>
              <a:buNone/>
              <a:tabLst/>
              <a:defRPr/>
            </a:pPr>
            <a:endParaRPr lang="pl-PL" sz="3200" b="1" dirty="0">
              <a:solidFill>
                <a:schemeClr val="accent1"/>
              </a:solidFill>
              <a:latin typeface="Calibri" panose="020F0502020204030204"/>
            </a:endParaRPr>
          </a:p>
          <a:p>
            <a:pPr marL="0" marR="0" lvl="0" indent="0" algn="ctr" defTabSz="914400" rtl="0" eaLnBrk="0" fontAlgn="base" latinLnBrk="0" hangingPunct="0">
              <a:lnSpc>
                <a:spcPct val="100000"/>
              </a:lnSpc>
              <a:spcBef>
                <a:spcPct val="20000"/>
              </a:spcBef>
              <a:spcAft>
                <a:spcPct val="0"/>
              </a:spcAft>
              <a:buClr>
                <a:srgbClr val="0070C0"/>
              </a:buClr>
              <a:buSzPct val="65000"/>
              <a:buNone/>
              <a:tabLst/>
              <a:defRPr/>
            </a:pPr>
            <a:r>
              <a:rPr lang="pl-PL" sz="3200" b="1" dirty="0">
                <a:solidFill>
                  <a:schemeClr val="accent1"/>
                </a:solidFill>
                <a:latin typeface="Calibri" panose="020F0502020204030204"/>
              </a:rPr>
              <a:t>ZASADY PRZYJMOWANIA DZIECI Z UKRAINY DO PRZEDSZKOLI i ODZIAŁÓW PRZEDSZKOLNYCH</a:t>
            </a:r>
            <a:endParaRPr lang="pl-PL" sz="3200" b="1" dirty="0">
              <a:solidFill>
                <a:schemeClr val="accent2">
                  <a:lumMod val="75000"/>
                </a:schemeClr>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p:txBody>
      </p:sp>
    </p:spTree>
    <p:extLst>
      <p:ext uri="{BB962C8B-B14F-4D97-AF65-F5344CB8AC3E}">
        <p14:creationId xmlns:p14="http://schemas.microsoft.com/office/powerpoint/2010/main" val="606164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2C1FF27D-4276-4B41-B6FF-AB84671FAC9D}"/>
              </a:ext>
            </a:extLst>
          </p:cNvPr>
          <p:cNvSpPr>
            <a:spLocks noGrp="1"/>
          </p:cNvSpPr>
          <p:nvPr>
            <p:ph type="title"/>
          </p:nvPr>
        </p:nvSpPr>
        <p:spPr>
          <a:xfrm>
            <a:off x="476255" y="260648"/>
            <a:ext cx="7921622" cy="648072"/>
          </a:xfrm>
        </p:spPr>
        <p:txBody>
          <a:bodyPr/>
          <a:lstStyle/>
          <a:p>
            <a:pPr algn="ctr"/>
            <a:r>
              <a:rPr lang="pl-PL" sz="2800" b="1" dirty="0">
                <a:solidFill>
                  <a:schemeClr val="accent6">
                    <a:lumMod val="75000"/>
                  </a:schemeClr>
                </a:solidFill>
              </a:rPr>
              <a:t>Podstawy prawne</a:t>
            </a:r>
          </a:p>
        </p:txBody>
      </p:sp>
      <p:sp>
        <p:nvSpPr>
          <p:cNvPr id="5" name="Symbol zastępczy zawartości 4">
            <a:extLst>
              <a:ext uri="{FF2B5EF4-FFF2-40B4-BE49-F238E27FC236}">
                <a16:creationId xmlns:a16="http://schemas.microsoft.com/office/drawing/2014/main" id="{79EFCFFF-209A-4698-A671-FF66748269B5}"/>
              </a:ext>
            </a:extLst>
          </p:cNvPr>
          <p:cNvSpPr>
            <a:spLocks noGrp="1"/>
          </p:cNvSpPr>
          <p:nvPr>
            <p:ph idx="1"/>
          </p:nvPr>
        </p:nvSpPr>
        <p:spPr>
          <a:xfrm>
            <a:off x="476255" y="625642"/>
            <a:ext cx="8056557" cy="5467654"/>
          </a:xfrm>
        </p:spPr>
        <p:txBody>
          <a:bodyPr/>
          <a:lstStyle/>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chemeClr val="accent1"/>
                </a:solidFill>
                <a:latin typeface="Calibri" panose="020F0502020204030204"/>
              </a:rPr>
              <a:t>art. 1 pkt 1 w zw. z art. 31 ust. 1 </a:t>
            </a:r>
            <a:r>
              <a:rPr lang="pl-PL" sz="2000" b="1" dirty="0" err="1">
                <a:solidFill>
                  <a:schemeClr val="accent1"/>
                </a:solidFill>
                <a:latin typeface="Calibri" panose="020F0502020204030204"/>
              </a:rPr>
              <a:t>u.p.o</a:t>
            </a:r>
            <a:r>
              <a:rPr lang="pl-PL" sz="2000" b="1" dirty="0">
                <a:solidFill>
                  <a:schemeClr val="accent1"/>
                </a:solidFill>
                <a:latin typeface="Calibri" panose="020F0502020204030204"/>
              </a:rPr>
              <a:t>.</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chemeClr val="accent1"/>
                </a:solidFill>
                <a:latin typeface="Calibri" panose="020F0502020204030204"/>
              </a:rPr>
              <a:t>Obywatele Rzeczypospolitej Polskiej mają zagwarantowane prawo do kształcenia się, wychowania i opieki m.in. w przedszkolu.</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chemeClr val="accent1"/>
                </a:solidFill>
                <a:latin typeface="Calibri" panose="020F0502020204030204"/>
              </a:rPr>
              <a:t>- art. 165 ust. 1 </a:t>
            </a:r>
            <a:r>
              <a:rPr lang="pl-PL" sz="2000" b="1" dirty="0" err="1">
                <a:solidFill>
                  <a:schemeClr val="accent1"/>
                </a:solidFill>
                <a:latin typeface="Calibri" panose="020F0502020204030204"/>
              </a:rPr>
              <a:t>u.p.o</a:t>
            </a:r>
            <a:r>
              <a:rPr lang="pl-PL" sz="2000" b="1" dirty="0">
                <a:solidFill>
                  <a:schemeClr val="accent1"/>
                </a:solidFill>
                <a:latin typeface="Calibri" panose="020F0502020204030204"/>
              </a:rPr>
              <a:t>.</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chemeClr val="accent1"/>
                </a:solidFill>
                <a:latin typeface="Calibri" panose="020F0502020204030204"/>
              </a:rPr>
              <a:t>Osoby niebędące obywatelami polskimi korzystają z nauki i opieki w publicznych przedszkolach na warunkach dotyczących obywateli polskich.</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chemeClr val="accent1"/>
                </a:solidFill>
                <a:latin typeface="Calibri" panose="020F0502020204030204"/>
              </a:rPr>
              <a:t> </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chemeClr val="accent1"/>
                </a:solidFill>
                <a:latin typeface="Calibri" panose="020F0502020204030204"/>
              </a:rPr>
              <a:t>§ 3 ust. 1 </a:t>
            </a:r>
            <a:r>
              <a:rPr lang="pl-PL" sz="2000" b="1" dirty="0" err="1">
                <a:solidFill>
                  <a:schemeClr val="accent1"/>
                </a:solidFill>
                <a:latin typeface="Calibri" panose="020F0502020204030204"/>
              </a:rPr>
              <a:t>r.w.t.t.p</a:t>
            </a:r>
            <a:r>
              <a:rPr lang="pl-PL" sz="2000" b="1" dirty="0">
                <a:solidFill>
                  <a:schemeClr val="accent1"/>
                </a:solidFill>
                <a:latin typeface="Calibri" panose="020F0502020204030204"/>
              </a:rPr>
              <a:t>. w zw. z art. 130 ust. 1 i art. 131 ust. 1 </a:t>
            </a:r>
            <a:r>
              <a:rPr lang="pl-PL" sz="2000" b="1" dirty="0" err="1">
                <a:solidFill>
                  <a:schemeClr val="accent1"/>
                </a:solidFill>
                <a:latin typeface="Calibri" panose="020F0502020204030204"/>
              </a:rPr>
              <a:t>u.p.o</a:t>
            </a:r>
            <a:r>
              <a:rPr lang="pl-PL" sz="2000" b="1" dirty="0">
                <a:solidFill>
                  <a:schemeClr val="accent1"/>
                </a:solidFill>
                <a:latin typeface="Calibri" panose="020F0502020204030204"/>
              </a:rPr>
              <a:t>.</a:t>
            </a: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endParaRPr lang="pl-PL" sz="2000" b="1" dirty="0">
              <a:solidFill>
                <a:schemeClr val="accent1"/>
              </a:solidFill>
              <a:latin typeface="Calibri" panose="020F0502020204030204"/>
            </a:endParaRPr>
          </a:p>
          <a:p>
            <a:pPr marL="0" marR="0" lvl="0" indent="0" algn="just" defTabSz="914400" rtl="0" eaLnBrk="0" fontAlgn="base" latinLnBrk="0" hangingPunct="0">
              <a:lnSpc>
                <a:spcPct val="100000"/>
              </a:lnSpc>
              <a:spcBef>
                <a:spcPct val="20000"/>
              </a:spcBef>
              <a:spcAft>
                <a:spcPct val="0"/>
              </a:spcAft>
              <a:buClr>
                <a:srgbClr val="0070C0"/>
              </a:buClr>
              <a:buSzPct val="65000"/>
              <a:buNone/>
              <a:tabLst/>
              <a:defRPr/>
            </a:pPr>
            <a:r>
              <a:rPr lang="pl-PL" sz="2000" b="1" dirty="0">
                <a:solidFill>
                  <a:schemeClr val="accent1"/>
                </a:solidFill>
                <a:latin typeface="Calibri" panose="020F0502020204030204"/>
              </a:rPr>
              <a:t>Dziecko przybywające z zagranicy jest przyjmowane do publicznego przedszkola na warunkach i w trybie postępowania rekrutacyjnego dotyczących obywateli polskich.</a:t>
            </a:r>
          </a:p>
        </p:txBody>
      </p:sp>
      <p:sp>
        <p:nvSpPr>
          <p:cNvPr id="7" name="pole tekstowe 6">
            <a:extLst>
              <a:ext uri="{FF2B5EF4-FFF2-40B4-BE49-F238E27FC236}">
                <a16:creationId xmlns:a16="http://schemas.microsoft.com/office/drawing/2014/main" id="{54629331-5FB5-42CA-AD24-53FE558EB82A}"/>
              </a:ext>
            </a:extLst>
          </p:cNvPr>
          <p:cNvSpPr txBox="1"/>
          <p:nvPr/>
        </p:nvSpPr>
        <p:spPr>
          <a:xfrm>
            <a:off x="611189" y="2692742"/>
            <a:ext cx="7786688" cy="369332"/>
          </a:xfrm>
          <a:prstGeom prst="rect">
            <a:avLst/>
          </a:prstGeom>
          <a:noFill/>
        </p:spPr>
        <p:txBody>
          <a:bodyPr wrap="square">
            <a:spAutoFit/>
          </a:bodyPr>
          <a:lstStyle/>
          <a:p>
            <a:pPr algn="l"/>
            <a:r>
              <a:rPr lang="pl-PL" b="0" i="0" dirty="0">
                <a:solidFill>
                  <a:srgbClr val="333333"/>
                </a:solidFill>
                <a:effectLst/>
                <a:latin typeface="Open Sans" panose="020B0606030504020204" pitchFamily="34" charset="0"/>
              </a:rPr>
              <a:t> </a:t>
            </a:r>
          </a:p>
        </p:txBody>
      </p:sp>
    </p:spTree>
    <p:extLst>
      <p:ext uri="{BB962C8B-B14F-4D97-AF65-F5344CB8AC3E}">
        <p14:creationId xmlns:p14="http://schemas.microsoft.com/office/powerpoint/2010/main" val="610432605"/>
      </p:ext>
    </p:extLst>
  </p:cSld>
  <p:clrMapOvr>
    <a:masterClrMapping/>
  </p:clrMapOvr>
</p:sld>
</file>

<file path=ppt/theme/theme1.xml><?xml version="1.0" encoding="utf-8"?>
<a:theme xmlns:a="http://schemas.openxmlformats.org/drawingml/2006/main" name="A-Z Centr">
  <a:themeElements>
    <a:clrScheme name="A-Z">
      <a:dk1>
        <a:srgbClr val="FFFFFF"/>
      </a:dk1>
      <a:lt1>
        <a:srgbClr val="FFFFFF"/>
      </a:lt1>
      <a:dk2>
        <a:srgbClr val="FFFFFF"/>
      </a:dk2>
      <a:lt2>
        <a:srgbClr val="FFFFFF"/>
      </a:lt2>
      <a:accent1>
        <a:srgbClr val="0070C0"/>
      </a:accent1>
      <a:accent2>
        <a:srgbClr val="0070C0"/>
      </a:accent2>
      <a:accent3>
        <a:srgbClr val="0070C0"/>
      </a:accent3>
      <a:accent4>
        <a:srgbClr val="0070C0"/>
      </a:accent4>
      <a:accent5>
        <a:srgbClr val="0070C0"/>
      </a:accent5>
      <a:accent6>
        <a:srgbClr val="0070C0"/>
      </a:accent6>
      <a:hlink>
        <a:srgbClr val="0070C0"/>
      </a:hlink>
      <a:folHlink>
        <a:srgbClr val="0070C0"/>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Z Centr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A-Z Centr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A-Z Centr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A-Z Centr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A-Z Centr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A-Z Centr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A-Z Centr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A-Z Centr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A-Z Centr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Z Centr">
  <a:themeElements>
    <a:clrScheme name="A-Z">
      <a:dk1>
        <a:srgbClr val="FFFFFF"/>
      </a:dk1>
      <a:lt1>
        <a:srgbClr val="FFFFFF"/>
      </a:lt1>
      <a:dk2>
        <a:srgbClr val="FFFFFF"/>
      </a:dk2>
      <a:lt2>
        <a:srgbClr val="FFFFFF"/>
      </a:lt2>
      <a:accent1>
        <a:srgbClr val="0070C0"/>
      </a:accent1>
      <a:accent2>
        <a:srgbClr val="0070C0"/>
      </a:accent2>
      <a:accent3>
        <a:srgbClr val="0070C0"/>
      </a:accent3>
      <a:accent4>
        <a:srgbClr val="0070C0"/>
      </a:accent4>
      <a:accent5>
        <a:srgbClr val="0070C0"/>
      </a:accent5>
      <a:accent6>
        <a:srgbClr val="0070C0"/>
      </a:accent6>
      <a:hlink>
        <a:srgbClr val="0070C0"/>
      </a:hlink>
      <a:folHlink>
        <a:srgbClr val="0070C0"/>
      </a:folHlink>
    </a:clrScheme>
    <a:fontScheme name="Calibri-Cambria">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Z Centr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A-Z Centr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A-Z Centr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A-Z Centr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A-Z Centr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A-Z Centr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A-Z Centr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A-Z Centr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A-Z Centr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Z Centr">
  <a:themeElements>
    <a:clrScheme name="A-Z">
      <a:dk1>
        <a:srgbClr val="FFFFFF"/>
      </a:dk1>
      <a:lt1>
        <a:srgbClr val="FFFFFF"/>
      </a:lt1>
      <a:dk2>
        <a:srgbClr val="FFFFFF"/>
      </a:dk2>
      <a:lt2>
        <a:srgbClr val="FFFFFF"/>
      </a:lt2>
      <a:accent1>
        <a:srgbClr val="0070C0"/>
      </a:accent1>
      <a:accent2>
        <a:srgbClr val="0070C0"/>
      </a:accent2>
      <a:accent3>
        <a:srgbClr val="0070C0"/>
      </a:accent3>
      <a:accent4>
        <a:srgbClr val="0070C0"/>
      </a:accent4>
      <a:accent5>
        <a:srgbClr val="0070C0"/>
      </a:accent5>
      <a:accent6>
        <a:srgbClr val="0070C0"/>
      </a:accent6>
      <a:hlink>
        <a:srgbClr val="0070C0"/>
      </a:hlink>
      <a:folHlink>
        <a:srgbClr val="0070C0"/>
      </a:folHlink>
    </a:clrScheme>
    <a:fontScheme name="Niestandardowy 1">
      <a:majorFont>
        <a:latin typeface="Calibri"/>
        <a:ea typeface=""/>
        <a:cs typeface=""/>
      </a:majorFont>
      <a:minorFont>
        <a:latin typeface="Calibri"/>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extraClrScheme>
      <a:clrScheme name="A-Z Centr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A-Z Centr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A-Z Centr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A-Z Centr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A-Z Centr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A-Z Centr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A-Z Centr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A-Z Centr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A-Z Centr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8504</TotalTime>
  <Words>2981</Words>
  <Application>Microsoft Office PowerPoint</Application>
  <PresentationFormat>Pokaz na ekranie (4:3)</PresentationFormat>
  <Paragraphs>278</Paragraphs>
  <Slides>37</Slides>
  <Notes>0</Notes>
  <HiddenSlides>0</HiddenSlides>
  <MMClips>0</MMClips>
  <ScaleCrop>false</ScaleCrop>
  <HeadingPairs>
    <vt:vector size="6" baseType="variant">
      <vt:variant>
        <vt:lpstr>Używane czcionki</vt:lpstr>
      </vt:variant>
      <vt:variant>
        <vt:i4>6</vt:i4>
      </vt:variant>
      <vt:variant>
        <vt:lpstr>Motyw</vt:lpstr>
      </vt:variant>
      <vt:variant>
        <vt:i4>3</vt:i4>
      </vt:variant>
      <vt:variant>
        <vt:lpstr>Tytuły slajdów</vt:lpstr>
      </vt:variant>
      <vt:variant>
        <vt:i4>37</vt:i4>
      </vt:variant>
    </vt:vector>
  </HeadingPairs>
  <TitlesOfParts>
    <vt:vector size="46" baseType="lpstr">
      <vt:lpstr>Arial</vt:lpstr>
      <vt:lpstr>Calibri</vt:lpstr>
      <vt:lpstr>Cambria</vt:lpstr>
      <vt:lpstr>Garamond</vt:lpstr>
      <vt:lpstr>Open Sans</vt:lpstr>
      <vt:lpstr>Wingdings</vt:lpstr>
      <vt:lpstr>A-Z Centr</vt:lpstr>
      <vt:lpstr>1_A-Z Centr</vt:lpstr>
      <vt:lpstr>2_A-Z Centr</vt:lpstr>
      <vt:lpstr>Prezentacja programu PowerPoint</vt:lpstr>
      <vt:lpstr>PODSTAWY PRAWNE</vt:lpstr>
      <vt:lpstr>PODSTAWY PRAWNE</vt:lpstr>
      <vt:lpstr>DEFINICJE </vt:lpstr>
      <vt:lpstr>DEFINICJE </vt:lpstr>
      <vt:lpstr>DEFINICJE </vt:lpstr>
      <vt:lpstr>Obowiązek szkolny i nauki dla obcokrajowców </vt:lpstr>
      <vt:lpstr>Prezentacja programu PowerPoint</vt:lpstr>
      <vt:lpstr>Podstawy prawne</vt:lpstr>
      <vt:lpstr>PRZYJĘCIE DO PRZEDSZKOLA DZIECKA Z UKRAINY </vt:lpstr>
      <vt:lpstr>PRZYJĘCIE DO PRZEDSZKOLA DZIECKA Z UKRAINY </vt:lpstr>
      <vt:lpstr>Prezentacja programu PowerPoint</vt:lpstr>
      <vt:lpstr>Podstawy prawne</vt:lpstr>
      <vt:lpstr>Podstawy prawne</vt:lpstr>
      <vt:lpstr>PRZYJĘCIE DO  SZKOŁY PODSTAWOWEJ  UCZNIA Z UKRAINY </vt:lpstr>
      <vt:lpstr>PRZYJĘCIE DO SZKOŁY PODSTAWOWEJ  UCZNIA Z UKRAINY </vt:lpstr>
      <vt:lpstr>KWALIFIKOWANIE  DO ODPOWIEDNIEJ KLASY SZKOŁY PODSTAWOWEJ  UCZNIA Z UKRAINY </vt:lpstr>
      <vt:lpstr>KWALIFIKOWANIE  DO ODPOWIEDNIEJ KLASY SZKOŁY PODSTAWOWEJ UCZNIA Z UKRAINY UCZNIA Z UKRAINY </vt:lpstr>
      <vt:lpstr>KWALIFIKOWANIE  DO  SZKOŁY PONADPODSTAWOWEJ UCZNIA Z UKRAINY  UCZNIA Z UKRAINY </vt:lpstr>
      <vt:lpstr>KWALIFIKOWANIE  DO  SZKOŁY PONADPODSTAWOWEJ UCZNIA Z UKRAINY  UCZNIA Z UKRAINY </vt:lpstr>
      <vt:lpstr>KWALIFIKOWANIE  DO  SZKOŁY PONADPODSTAWOWEJ UCZNIA Z UKRAINY  UCZNIA Z UKRAINY </vt:lpstr>
      <vt:lpstr>KWALIFIKOWANIE  DO  SZKOŁY PONADPODSTAWOWEJ UCZNIA Z UKRAINY  UCZNIA Z UKRAINY </vt:lpstr>
      <vt:lpstr>CO JEŚLI UCZEŃ Z UKRAINY NIE DOSTARCZY DOKUMENTÓW? </vt:lpstr>
      <vt:lpstr>CO JEŚLI UCZEŃ Z UKRAINY NIE DOSTARCZY DOKUMENTÓW? </vt:lpstr>
      <vt:lpstr>CO JEŚLI UCZEŃ Z UKRAINY NIE DOSTARCZY DOKUMENTÓW? </vt:lpstr>
      <vt:lpstr>CO JEŚLI UCZEŃ Z UKRAINY NIE DOSTARCZY DOKUMENTÓW? </vt:lpstr>
      <vt:lpstr>CO JEŚLI UCZEŃ Z UKRAINY NIE DOSTARCZY DOKUMENTÓW? </vt:lpstr>
      <vt:lpstr>Prezentacja programu PowerPoint</vt:lpstr>
      <vt:lpstr>DODATKOWA NAUKA JĘZYKA POLSKIEGO</vt:lpstr>
      <vt:lpstr>DODATKOWA NAUKA JĘZYKA POLSKIEGO</vt:lpstr>
      <vt:lpstr>Zajęcia wyrównawcze</vt:lpstr>
      <vt:lpstr>Zajęcia wyrównawcze</vt:lpstr>
      <vt:lpstr>INNA POMOC</vt:lpstr>
      <vt:lpstr>ODDZIAŁ PRZYGOTOWAWCZY</vt:lpstr>
      <vt:lpstr>ODDZIAŁ PRZYGOTOWAWCZY</vt:lpstr>
      <vt:lpstr>ODDZIAŁ PRZYGOTOWAWCZY – LICZBA GODZIN</vt:lpstr>
      <vt:lpstr>ODDZIAŁ PRZYGOTOWAWCZY – ORGANIZACJA NAUCZANIA – KLASY ŁĄCZONE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A-Z</dc:creator>
  <cp:lastModifiedBy>trener</cp:lastModifiedBy>
  <cp:revision>524</cp:revision>
  <cp:lastPrinted>2022-01-31T14:56:53Z</cp:lastPrinted>
  <dcterms:created xsi:type="dcterms:W3CDTF">2014-09-30T12:50:10Z</dcterms:created>
  <dcterms:modified xsi:type="dcterms:W3CDTF">2022-03-03T15:39:25Z</dcterms:modified>
</cp:coreProperties>
</file>